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2"/>
  </p:notesMasterIdLst>
  <p:handoutMasterIdLst>
    <p:handoutMasterId r:id="rId33"/>
  </p:handoutMasterIdLst>
  <p:sldIdLst>
    <p:sldId id="300" r:id="rId5"/>
    <p:sldId id="479" r:id="rId6"/>
    <p:sldId id="478" r:id="rId7"/>
    <p:sldId id="481" r:id="rId8"/>
    <p:sldId id="484" r:id="rId9"/>
    <p:sldId id="480" r:id="rId10"/>
    <p:sldId id="483" r:id="rId11"/>
    <p:sldId id="482"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26" r:id="rId25"/>
    <p:sldId id="320" r:id="rId26"/>
    <p:sldId id="321" r:id="rId27"/>
    <p:sldId id="322" r:id="rId28"/>
    <p:sldId id="323" r:id="rId29"/>
    <p:sldId id="324" r:id="rId30"/>
    <p:sldId id="325" r:id="rId31"/>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Fira Sans" panose="020B0503050000020004" pitchFamily="34" charset="0"/>
      <p:regular r:id="rId38"/>
    </p:embeddedFont>
    <p:embeddedFont>
      <p:font typeface="Fira Sans Extra Condensed" panose="020B0503050000020004" pitchFamily="34" charset="0"/>
      <p:regular r:id="rId39"/>
    </p:embeddedFont>
    <p:embeddedFont>
      <p:font typeface="Poppins ExtraBold" panose="00000900000000000000" pitchFamily="2" charset="0"/>
      <p:bold r:id="rId40"/>
      <p:boldItalic r:id="rId41"/>
    </p:embeddedFont>
    <p:embeddedFont>
      <p:font typeface="Source Sans Pro" panose="020B0503030403020204" pitchFamily="34" charset="0"/>
      <p:regular r:id="rId42"/>
      <p:bold r:id="rId43"/>
      <p:italic r:id="rId44"/>
      <p:boldItalic r:id="rId45"/>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73" autoAdjust="0"/>
  </p:normalViewPr>
  <p:slideViewPr>
    <p:cSldViewPr showGuides="1">
      <p:cViewPr>
        <p:scale>
          <a:sx n="76" d="100"/>
          <a:sy n="76" d="100"/>
        </p:scale>
        <p:origin x="296" y="-152"/>
      </p:cViewPr>
      <p:guideLst>
        <p:guide orient="horz" pos="2160"/>
        <p:guide pos="3840"/>
      </p:guideLst>
    </p:cSldViewPr>
  </p:slideViewPr>
  <p:notesTextViewPr>
    <p:cViewPr>
      <p:scale>
        <a:sx n="1" d="1"/>
        <a:sy n="1" d="1"/>
      </p:scale>
      <p:origin x="0" y="0"/>
    </p:cViewPr>
  </p:notesTextViewPr>
  <p:notesViewPr>
    <p:cSldViewPr showGuides="1">
      <p:cViewPr varScale="1">
        <p:scale>
          <a:sx n="57" d="100"/>
          <a:sy n="57" d="100"/>
        </p:scale>
        <p:origin x="3259"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5BE2E8B-0D66-56E4-6E98-861DF6BB43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68B38B26-FE3E-9CA9-3526-39004475BB5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5133C6-46D7-4125-A761-338A9A47B28C}" type="datetimeFigureOut">
              <a:rPr lang="de-DE" smtClean="0"/>
              <a:t>26.04.2023</a:t>
            </a:fld>
            <a:endParaRPr lang="de-DE"/>
          </a:p>
        </p:txBody>
      </p:sp>
      <p:sp>
        <p:nvSpPr>
          <p:cNvPr id="4" name="Fußzeilenplatzhalter 3">
            <a:extLst>
              <a:ext uri="{FF2B5EF4-FFF2-40B4-BE49-F238E27FC236}">
                <a16:creationId xmlns:a16="http://schemas.microsoft.com/office/drawing/2014/main" id="{3B0F4CAD-2227-2B47-B83E-CB2618F8FE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5684BC3-18C9-B383-0BF8-E75D5B1AA0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E0D51D-1A97-4C0D-98A6-18CED2A6A096}" type="slidenum">
              <a:rPr lang="de-DE" smtClean="0"/>
              <a:t>‹Nr.›</a:t>
            </a:fld>
            <a:endParaRPr lang="de-DE"/>
          </a:p>
        </p:txBody>
      </p:sp>
    </p:spTree>
    <p:extLst>
      <p:ext uri="{BB962C8B-B14F-4D97-AF65-F5344CB8AC3E}">
        <p14:creationId xmlns:p14="http://schemas.microsoft.com/office/powerpoint/2010/main" val="259725573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ource Sans Pro" panose="020B0503030403020204" pitchFamily="34"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ource Sans Pro" panose="020B0503030403020204" pitchFamily="34" charset="0"/>
              </a:defRPr>
            </a:lvl1pPr>
          </a:lstStyle>
          <a:p>
            <a:fld id="{74737DBB-9298-43F3-8FCC-9BC90E67B600}" type="datetimeFigureOut">
              <a:rPr lang="de-DE" smtClean="0"/>
              <a:pPr/>
              <a:t>26.04.2023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ource Sans Pro" panose="020B0503030403020204" pitchFamily="34"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ource Sans Pro" panose="020B0503030403020204" pitchFamily="34" charset="0"/>
              </a:defRPr>
            </a:lvl1pPr>
          </a:lstStyle>
          <a:p>
            <a:fld id="{248F2D2D-5CE0-46BF-85D8-6C0B8A790A1A}" type="slidenum">
              <a:rPr lang="de-DE" smtClean="0"/>
              <a:pPr/>
              <a:t>‹Nr.›</a:t>
            </a:fld>
            <a:endParaRPr lang="de-DE" dirty="0"/>
          </a:p>
        </p:txBody>
      </p:sp>
    </p:spTree>
    <p:extLst>
      <p:ext uri="{BB962C8B-B14F-4D97-AF65-F5344CB8AC3E}">
        <p14:creationId xmlns:p14="http://schemas.microsoft.com/office/powerpoint/2010/main" val="2180024097"/>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1200"/>
      </a:spcBef>
      <a:defRPr sz="1200" kern="1200">
        <a:solidFill>
          <a:schemeClr val="tx1"/>
        </a:solidFill>
        <a:latin typeface="Source Sans Pro" panose="020B0503030403020204" pitchFamily="34" charset="0"/>
        <a:ea typeface="+mn-ea"/>
        <a:cs typeface="+mn-cs"/>
      </a:defRPr>
    </a:lvl1pPr>
    <a:lvl2pPr marL="216000" indent="-216000" algn="l" defTabSz="914400" rtl="0" eaLnBrk="1" latinLnBrk="0" hangingPunct="1">
      <a:spcBef>
        <a:spcPts val="600"/>
      </a:spcBef>
      <a:buClr>
        <a:schemeClr val="tx2"/>
      </a:buClr>
      <a:buFont typeface="Arial" panose="020B0604020202020204" pitchFamily="34" charset="0"/>
      <a:buChar char="•"/>
      <a:defRPr sz="1200" kern="1200">
        <a:solidFill>
          <a:schemeClr val="tx1"/>
        </a:solidFill>
        <a:latin typeface="Source Sans Pro" panose="020B0503030403020204" pitchFamily="34" charset="0"/>
        <a:ea typeface="+mn-ea"/>
        <a:cs typeface="+mn-cs"/>
      </a:defRPr>
    </a:lvl2pPr>
    <a:lvl3pPr marL="432000" indent="-216000" algn="l" defTabSz="914400" rtl="0" eaLnBrk="1" latinLnBrk="0" hangingPunct="1">
      <a:spcBef>
        <a:spcPts val="600"/>
      </a:spcBef>
      <a:buClr>
        <a:schemeClr val="accent5"/>
      </a:buClr>
      <a:buFont typeface="Arial" panose="020B0604020202020204" pitchFamily="34" charset="0"/>
      <a:buChar char="•"/>
      <a:defRPr sz="1200" kern="1200">
        <a:solidFill>
          <a:schemeClr val="tx1"/>
        </a:solidFill>
        <a:latin typeface="Source Sans Pro" panose="020B0503030403020204" pitchFamily="34" charset="0"/>
        <a:ea typeface="+mn-ea"/>
        <a:cs typeface="+mn-cs"/>
      </a:defRPr>
    </a:lvl3pPr>
    <a:lvl4pPr marL="648000" indent="-216000" algn="l" defTabSz="914400" rtl="0" eaLnBrk="1" latinLnBrk="0" hangingPunct="1">
      <a:spcBef>
        <a:spcPts val="600"/>
      </a:spcBef>
      <a:buClr>
        <a:schemeClr val="accent5"/>
      </a:buClr>
      <a:buFont typeface="Arial" panose="020B0604020202020204" pitchFamily="34" charset="0"/>
      <a:buChar char="•"/>
      <a:defRPr sz="1200" kern="1200">
        <a:solidFill>
          <a:schemeClr val="tx1"/>
        </a:solidFill>
        <a:latin typeface="Source Sans Pro" panose="020B0503030403020204" pitchFamily="34" charset="0"/>
        <a:ea typeface="+mn-ea"/>
        <a:cs typeface="+mn-cs"/>
      </a:defRPr>
    </a:lvl4pPr>
    <a:lvl5pPr marL="864000" indent="-216000" algn="l" defTabSz="914400" rtl="0" eaLnBrk="1" latinLnBrk="0" hangingPunct="1">
      <a:spcBef>
        <a:spcPts val="600"/>
      </a:spcBef>
      <a:buClr>
        <a:schemeClr val="accent5"/>
      </a:buClr>
      <a:buFont typeface="Arial" panose="020B0604020202020204" pitchFamily="34" charset="0"/>
      <a:buChar char="•"/>
      <a:defRPr sz="1200" kern="1200">
        <a:solidFill>
          <a:schemeClr val="tx1"/>
        </a:solidFill>
        <a:latin typeface="Source Sans Pro" panose="020B05030304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farbig">
    <p:bg>
      <p:bgPr>
        <a:solidFill>
          <a:schemeClr val="accent3"/>
        </a:solidFill>
        <a:effectLst/>
      </p:bgPr>
    </p:bg>
    <p:spTree>
      <p:nvGrpSpPr>
        <p:cNvPr id="1" name=""/>
        <p:cNvGrpSpPr/>
        <p:nvPr/>
      </p:nvGrpSpPr>
      <p:grpSpPr>
        <a:xfrm>
          <a:off x="0" y="0"/>
          <a:ext cx="0" cy="0"/>
          <a:chOff x="0" y="0"/>
          <a:chExt cx="0" cy="0"/>
        </a:xfrm>
      </p:grpSpPr>
      <p:sp>
        <p:nvSpPr>
          <p:cNvPr id="19" name="Halbkreis re">
            <a:extLst>
              <a:ext uri="{FF2B5EF4-FFF2-40B4-BE49-F238E27FC236}">
                <a16:creationId xmlns:a16="http://schemas.microsoft.com/office/drawing/2014/main" id="{23014364-968F-69A5-B2A9-F1B9D45FBB2E}"/>
              </a:ext>
            </a:extLst>
          </p:cNvPr>
          <p:cNvSpPr/>
          <p:nvPr/>
        </p:nvSpPr>
        <p:spPr>
          <a:xfrm>
            <a:off x="7752185" y="0"/>
            <a:ext cx="4439815" cy="6858001"/>
          </a:xfrm>
          <a:custGeom>
            <a:avLst/>
            <a:gdLst>
              <a:gd name="connsiteX0" fmla="*/ 1132257 w 4439815"/>
              <a:gd name="connsiteY0" fmla="*/ 0 h 6858001"/>
              <a:gd name="connsiteX1" fmla="*/ 4439815 w 4439815"/>
              <a:gd name="connsiteY1" fmla="*/ 0 h 6858001"/>
              <a:gd name="connsiteX2" fmla="*/ 4439815 w 4439815"/>
              <a:gd name="connsiteY2" fmla="*/ 6858001 h 6858001"/>
              <a:gd name="connsiteX3" fmla="*/ 1136522 w 4439815"/>
              <a:gd name="connsiteY3" fmla="*/ 6858001 h 6858001"/>
              <a:gd name="connsiteX4" fmla="*/ 954900 w 4439815"/>
              <a:gd name="connsiteY4" fmla="*/ 6606595 h 6858001"/>
              <a:gd name="connsiteX5" fmla="*/ 0 w 4439815"/>
              <a:gd name="connsiteY5" fmla="*/ 3429002 h 6858001"/>
              <a:gd name="connsiteX6" fmla="*/ 888892 w 4439815"/>
              <a:gd name="connsiteY6" fmla="*/ 35335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9815" h="6858001">
                <a:moveTo>
                  <a:pt x="1132257" y="0"/>
                </a:moveTo>
                <a:lnTo>
                  <a:pt x="4439815" y="0"/>
                </a:lnTo>
                <a:lnTo>
                  <a:pt x="4439815" y="6858001"/>
                </a:lnTo>
                <a:lnTo>
                  <a:pt x="1136522" y="6858001"/>
                </a:lnTo>
                <a:lnTo>
                  <a:pt x="954900" y="6606595"/>
                </a:lnTo>
                <a:cubicBezTo>
                  <a:pt x="351444" y="5695769"/>
                  <a:pt x="0" y="4603428"/>
                  <a:pt x="0" y="3429002"/>
                </a:cubicBezTo>
                <a:cubicBezTo>
                  <a:pt x="0" y="2298073"/>
                  <a:pt x="325894" y="1243261"/>
                  <a:pt x="888892" y="35335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17" name="DGB-Logo rot-weiss">
            <a:extLst>
              <a:ext uri="{FF2B5EF4-FFF2-40B4-BE49-F238E27FC236}">
                <a16:creationId xmlns:a16="http://schemas.microsoft.com/office/drawing/2014/main" id="{1315A572-5BAC-08BB-D52F-E96210455F8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2800" y="259200"/>
            <a:ext cx="2069610" cy="720000"/>
          </a:xfrm>
          <a:prstGeom prst="rect">
            <a:avLst/>
          </a:prstGeom>
        </p:spPr>
      </p:pic>
      <p:sp>
        <p:nvSpPr>
          <p:cNvPr id="2" name="Titel 1">
            <a:extLst>
              <a:ext uri="{FF2B5EF4-FFF2-40B4-BE49-F238E27FC236}">
                <a16:creationId xmlns:a16="http://schemas.microsoft.com/office/drawing/2014/main" id="{25CBEAAD-F8DC-F53D-CA45-E42C25424C8D}"/>
              </a:ext>
            </a:extLst>
          </p:cNvPr>
          <p:cNvSpPr>
            <a:spLocks noGrp="1"/>
          </p:cNvSpPr>
          <p:nvPr>
            <p:ph type="ctrTitle" hasCustomPrompt="1"/>
          </p:nvPr>
        </p:nvSpPr>
        <p:spPr>
          <a:xfrm>
            <a:off x="335360" y="2290039"/>
            <a:ext cx="7344816" cy="2232000"/>
          </a:xfrm>
        </p:spPr>
        <p:txBody>
          <a:bodyPr anchor="b"/>
          <a:lstStyle>
            <a:lvl1pPr algn="l">
              <a:lnSpc>
                <a:spcPct val="105000"/>
              </a:lnSpc>
              <a:defRPr sz="7200">
                <a:solidFill>
                  <a:schemeClr val="tx1"/>
                </a:solidFill>
              </a:defRPr>
            </a:lvl1pPr>
          </a:lstStyle>
          <a:p>
            <a:r>
              <a:rPr lang="de-DE" dirty="0"/>
              <a:t>Titel der Präsentation</a:t>
            </a:r>
          </a:p>
        </p:txBody>
      </p:sp>
      <p:sp>
        <p:nvSpPr>
          <p:cNvPr id="3" name="Untertitel 2">
            <a:extLst>
              <a:ext uri="{FF2B5EF4-FFF2-40B4-BE49-F238E27FC236}">
                <a16:creationId xmlns:a16="http://schemas.microsoft.com/office/drawing/2014/main" id="{69E65253-47B2-77D7-1139-5B6A4E2EAF5E}"/>
              </a:ext>
            </a:extLst>
          </p:cNvPr>
          <p:cNvSpPr>
            <a:spLocks noGrp="1"/>
          </p:cNvSpPr>
          <p:nvPr>
            <p:ph type="subTitle" idx="1" hasCustomPrompt="1"/>
          </p:nvPr>
        </p:nvSpPr>
        <p:spPr>
          <a:xfrm>
            <a:off x="335360" y="4659213"/>
            <a:ext cx="7344816" cy="1152128"/>
          </a:xfrm>
        </p:spPr>
        <p:txBody>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Anlass, Ort und Datum</a:t>
            </a:r>
          </a:p>
        </p:txBody>
      </p:sp>
      <p:sp>
        <p:nvSpPr>
          <p:cNvPr id="15" name="Textplatzhalter 14">
            <a:extLst>
              <a:ext uri="{FF2B5EF4-FFF2-40B4-BE49-F238E27FC236}">
                <a16:creationId xmlns:a16="http://schemas.microsoft.com/office/drawing/2014/main" id="{B794463A-AEAE-A2F7-545D-792B155E2710}"/>
              </a:ext>
            </a:extLst>
          </p:cNvPr>
          <p:cNvSpPr>
            <a:spLocks noGrp="1"/>
          </p:cNvSpPr>
          <p:nvPr>
            <p:ph type="body" sz="quarter" idx="13" hasCustomPrompt="1"/>
          </p:nvPr>
        </p:nvSpPr>
        <p:spPr>
          <a:xfrm>
            <a:off x="335360" y="1501567"/>
            <a:ext cx="7344816" cy="648000"/>
          </a:xfrm>
        </p:spPr>
        <p:txBody>
          <a:bodyPr anchor="b"/>
          <a:lstStyle>
            <a:lvl1pPr>
              <a:defRPr sz="2800" b="0"/>
            </a:lvl1pPr>
          </a:lstStyle>
          <a:p>
            <a:pPr lvl="0"/>
            <a:r>
              <a:rPr lang="de-DE" dirty="0"/>
              <a:t>Thema oder Anlass</a:t>
            </a:r>
          </a:p>
        </p:txBody>
      </p:sp>
    </p:spTree>
    <p:extLst>
      <p:ext uri="{BB962C8B-B14F-4D97-AF65-F5344CB8AC3E}">
        <p14:creationId xmlns:p14="http://schemas.microsoft.com/office/powerpoint/2010/main" val="9215737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781E82-DFD4-909A-EB19-EFF2001AAC81}"/>
              </a:ext>
            </a:extLst>
          </p:cNvPr>
          <p:cNvSpPr>
            <a:spLocks noGrp="1"/>
          </p:cNvSpPr>
          <p:nvPr>
            <p:ph type="title"/>
          </p:nvPr>
        </p:nvSpPr>
        <p:spPr/>
        <p:txBody>
          <a:bodyPr/>
          <a:lstStyle/>
          <a:p>
            <a:r>
              <a:rPr lang="de-DE"/>
              <a:t>Mastertitelformat bearbeiten</a:t>
            </a:r>
          </a:p>
        </p:txBody>
      </p:sp>
      <p:sp>
        <p:nvSpPr>
          <p:cNvPr id="10" name="Bildplatzhalter 9">
            <a:extLst>
              <a:ext uri="{FF2B5EF4-FFF2-40B4-BE49-F238E27FC236}">
                <a16:creationId xmlns:a16="http://schemas.microsoft.com/office/drawing/2014/main" id="{B5C58463-B5EB-75F1-30C8-FA234F17B860}"/>
              </a:ext>
            </a:extLst>
          </p:cNvPr>
          <p:cNvSpPr>
            <a:spLocks noGrp="1"/>
          </p:cNvSpPr>
          <p:nvPr>
            <p:ph type="pic" sz="quarter" idx="13"/>
          </p:nvPr>
        </p:nvSpPr>
        <p:spPr>
          <a:xfrm>
            <a:off x="479376" y="1484314"/>
            <a:ext cx="11304638" cy="4752974"/>
          </a:xfrm>
          <a:solidFill>
            <a:schemeClr val="bg1">
              <a:lumMod val="75000"/>
            </a:schemeClr>
          </a:solidFill>
        </p:spPr>
        <p:txBody>
          <a:bodyPr/>
          <a:lstStyle/>
          <a:p>
            <a:r>
              <a:rPr lang="de-DE"/>
              <a:t>Bild durch Klicken auf Symbol hinzufügen</a:t>
            </a:r>
            <a:endParaRPr lang="de-DE" dirty="0"/>
          </a:p>
        </p:txBody>
      </p:sp>
      <p:sp>
        <p:nvSpPr>
          <p:cNvPr id="4" name="Datumsplatzhalter 3" hidden="1">
            <a:extLst>
              <a:ext uri="{FF2B5EF4-FFF2-40B4-BE49-F238E27FC236}">
                <a16:creationId xmlns:a16="http://schemas.microsoft.com/office/drawing/2014/main" id="{73D319B5-C22D-02FD-A9BC-3D296A1446AB}"/>
              </a:ext>
            </a:extLst>
          </p:cNvPr>
          <p:cNvSpPr>
            <a:spLocks noGrp="1"/>
          </p:cNvSpPr>
          <p:nvPr>
            <p:ph type="dt" sz="half" idx="14"/>
          </p:nvPr>
        </p:nvSpPr>
        <p:spPr/>
        <p:txBody>
          <a:bodyPr/>
          <a:lstStyle/>
          <a:p>
            <a:fld id="{55A00DB0-D686-4FAD-BA10-7368BF45BE51}" type="datetime1">
              <a:rPr lang="de-DE" smtClean="0"/>
              <a:t>26.04.2023</a:t>
            </a:fld>
            <a:endParaRPr lang="de-DE" dirty="0"/>
          </a:p>
        </p:txBody>
      </p:sp>
      <p:sp>
        <p:nvSpPr>
          <p:cNvPr id="8" name="Fußzeilenplatzhalter 7">
            <a:extLst>
              <a:ext uri="{FF2B5EF4-FFF2-40B4-BE49-F238E27FC236}">
                <a16:creationId xmlns:a16="http://schemas.microsoft.com/office/drawing/2014/main" id="{33FB70B1-7633-9067-2D80-EDF49867B92F}"/>
              </a:ext>
            </a:extLst>
          </p:cNvPr>
          <p:cNvSpPr>
            <a:spLocks noGrp="1"/>
          </p:cNvSpPr>
          <p:nvPr>
            <p:ph type="ftr" sz="quarter" idx="15"/>
          </p:nvPr>
        </p:nvSpPr>
        <p:spPr/>
        <p:txBody>
          <a:bodyPr/>
          <a:lstStyle/>
          <a:p>
            <a:r>
              <a:rPr lang="de-DE"/>
              <a:t>DGB Bundesvorstand, Abteilung Bildungspolitik und Bildungsarbeit</a:t>
            </a:r>
            <a:endParaRPr lang="de-DE" dirty="0"/>
          </a:p>
        </p:txBody>
      </p:sp>
      <p:sp>
        <p:nvSpPr>
          <p:cNvPr id="9" name="Foliennummernplatzhalter 8">
            <a:extLst>
              <a:ext uri="{FF2B5EF4-FFF2-40B4-BE49-F238E27FC236}">
                <a16:creationId xmlns:a16="http://schemas.microsoft.com/office/drawing/2014/main" id="{DB380DE4-6924-03E5-1B7C-4DF8AD25E3EE}"/>
              </a:ext>
            </a:extLst>
          </p:cNvPr>
          <p:cNvSpPr>
            <a:spLocks noGrp="1"/>
          </p:cNvSpPr>
          <p:nvPr>
            <p:ph type="sldNum" sz="quarter" idx="16"/>
          </p:nvPr>
        </p:nvSpPr>
        <p:spPr/>
        <p:txBody>
          <a:bodyPr/>
          <a:lstStyle/>
          <a:p>
            <a:fld id="{FF5C4DC4-96A9-4D6A-83FC-B1E7B9100F3A}" type="slidenum">
              <a:rPr lang="de-DE" smtClean="0"/>
              <a:pPr/>
              <a:t>‹Nr.›</a:t>
            </a:fld>
            <a:endParaRPr lang="de-DE" dirty="0"/>
          </a:p>
        </p:txBody>
      </p:sp>
    </p:spTree>
    <p:extLst>
      <p:ext uri="{BB962C8B-B14F-4D97-AF65-F5344CB8AC3E}">
        <p14:creationId xmlns:p14="http://schemas.microsoft.com/office/powerpoint/2010/main" val="2157079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Zitat">
    <p:spTree>
      <p:nvGrpSpPr>
        <p:cNvPr id="1" name=""/>
        <p:cNvGrpSpPr/>
        <p:nvPr/>
      </p:nvGrpSpPr>
      <p:grpSpPr>
        <a:xfrm>
          <a:off x="0" y="0"/>
          <a:ext cx="0" cy="0"/>
          <a:chOff x="0" y="0"/>
          <a:chExt cx="0" cy="0"/>
        </a:xfrm>
      </p:grpSpPr>
      <p:sp>
        <p:nvSpPr>
          <p:cNvPr id="12" name="Großer Kreis re">
            <a:extLst>
              <a:ext uri="{FF2B5EF4-FFF2-40B4-BE49-F238E27FC236}">
                <a16:creationId xmlns:a16="http://schemas.microsoft.com/office/drawing/2014/main" id="{40C33766-EC24-E602-5382-6D3E0E80991B}"/>
              </a:ext>
            </a:extLst>
          </p:cNvPr>
          <p:cNvSpPr/>
          <p:nvPr/>
        </p:nvSpPr>
        <p:spPr>
          <a:xfrm>
            <a:off x="5227745" y="0"/>
            <a:ext cx="7024736" cy="6858000"/>
          </a:xfrm>
          <a:custGeom>
            <a:avLst/>
            <a:gdLst>
              <a:gd name="connsiteX0" fmla="*/ 1131860 w 7024736"/>
              <a:gd name="connsiteY0" fmla="*/ 0 h 6858000"/>
              <a:gd name="connsiteX1" fmla="*/ 7024736 w 7024736"/>
              <a:gd name="connsiteY1" fmla="*/ 0 h 6858000"/>
              <a:gd name="connsiteX2" fmla="*/ 7024736 w 7024736"/>
              <a:gd name="connsiteY2" fmla="*/ 6858000 h 6858000"/>
              <a:gd name="connsiteX3" fmla="*/ 1131860 w 7024736"/>
              <a:gd name="connsiteY3" fmla="*/ 6858000 h 6858000"/>
              <a:gd name="connsiteX4" fmla="*/ 983827 w 7024736"/>
              <a:gd name="connsiteY4" fmla="*/ 6649829 h 6858000"/>
              <a:gd name="connsiteX5" fmla="*/ 0 w 7024736"/>
              <a:gd name="connsiteY5" fmla="*/ 3429001 h 6858000"/>
              <a:gd name="connsiteX6" fmla="*/ 983826 w 7024736"/>
              <a:gd name="connsiteY6" fmla="*/ 2081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4736" h="6858000">
                <a:moveTo>
                  <a:pt x="1131860" y="0"/>
                </a:moveTo>
                <a:lnTo>
                  <a:pt x="7024736" y="0"/>
                </a:lnTo>
                <a:lnTo>
                  <a:pt x="7024736" y="6858000"/>
                </a:lnTo>
                <a:lnTo>
                  <a:pt x="1131860" y="6858000"/>
                </a:lnTo>
                <a:lnTo>
                  <a:pt x="983827" y="6649829"/>
                </a:lnTo>
                <a:cubicBezTo>
                  <a:pt x="362690" y="5730425"/>
                  <a:pt x="0" y="4622068"/>
                  <a:pt x="0" y="3429001"/>
                </a:cubicBezTo>
                <a:cubicBezTo>
                  <a:pt x="0" y="2235933"/>
                  <a:pt x="362689" y="1127576"/>
                  <a:pt x="983826" y="20817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13" name="DGB-Logo weiss">
            <a:extLst>
              <a:ext uri="{FF2B5EF4-FFF2-40B4-BE49-F238E27FC236}">
                <a16:creationId xmlns:a16="http://schemas.microsoft.com/office/drawing/2014/main" id="{0065D796-07FC-B00E-2DE9-ABF592FC755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65836" y="260350"/>
            <a:ext cx="1162638" cy="720079"/>
          </a:xfrm>
          <a:prstGeom prst="rect">
            <a:avLst/>
          </a:prstGeom>
        </p:spPr>
      </p:pic>
      <p:sp>
        <p:nvSpPr>
          <p:cNvPr id="2" name="Titel 1">
            <a:extLst>
              <a:ext uri="{FF2B5EF4-FFF2-40B4-BE49-F238E27FC236}">
                <a16:creationId xmlns:a16="http://schemas.microsoft.com/office/drawing/2014/main" id="{202E330C-DEDD-1D36-16E8-4A6FFCB3CB4E}"/>
              </a:ext>
            </a:extLst>
          </p:cNvPr>
          <p:cNvSpPr>
            <a:spLocks noGrp="1"/>
          </p:cNvSpPr>
          <p:nvPr>
            <p:ph type="title" hasCustomPrompt="1"/>
          </p:nvPr>
        </p:nvSpPr>
        <p:spPr>
          <a:xfrm>
            <a:off x="407368" y="1483200"/>
            <a:ext cx="8424936" cy="3456384"/>
          </a:xfrm>
        </p:spPr>
        <p:txBody>
          <a:bodyPr anchor="ctr"/>
          <a:lstStyle>
            <a:lvl1pPr>
              <a:lnSpc>
                <a:spcPct val="105000"/>
              </a:lnSpc>
              <a:defRPr sz="4600">
                <a:solidFill>
                  <a:schemeClr val="accent5"/>
                </a:solidFill>
              </a:defRPr>
            </a:lvl1pPr>
          </a:lstStyle>
          <a:p>
            <a:r>
              <a:rPr lang="de-DE" dirty="0"/>
              <a:t>Hier steht ein sehr wichtiges Zitat, das groß dargestellt werden soll</a:t>
            </a:r>
            <a:br>
              <a:rPr lang="de-DE" dirty="0"/>
            </a:br>
            <a:r>
              <a:rPr lang="de-DE" dirty="0"/>
              <a:t>Text, weiterer Text</a:t>
            </a:r>
          </a:p>
        </p:txBody>
      </p:sp>
      <p:sp>
        <p:nvSpPr>
          <p:cNvPr id="14" name="Datumsplatzhalter 13" hidden="1">
            <a:extLst>
              <a:ext uri="{FF2B5EF4-FFF2-40B4-BE49-F238E27FC236}">
                <a16:creationId xmlns:a16="http://schemas.microsoft.com/office/drawing/2014/main" id="{6F915157-100D-C962-FFE5-342D031A451F}"/>
              </a:ext>
            </a:extLst>
          </p:cNvPr>
          <p:cNvSpPr>
            <a:spLocks noGrp="1"/>
          </p:cNvSpPr>
          <p:nvPr>
            <p:ph type="dt" sz="half" idx="10"/>
          </p:nvPr>
        </p:nvSpPr>
        <p:spPr/>
        <p:txBody>
          <a:bodyPr/>
          <a:lstStyle/>
          <a:p>
            <a:fld id="{635A0E5F-4E6E-451D-9BC9-3AB7D1342BAA}" type="datetime1">
              <a:rPr lang="de-DE" smtClean="0"/>
              <a:t>26.04.2023</a:t>
            </a:fld>
            <a:endParaRPr lang="de-DE" dirty="0"/>
          </a:p>
        </p:txBody>
      </p:sp>
      <p:sp>
        <p:nvSpPr>
          <p:cNvPr id="15" name="Fußzeilenplatzhalter 14">
            <a:extLst>
              <a:ext uri="{FF2B5EF4-FFF2-40B4-BE49-F238E27FC236}">
                <a16:creationId xmlns:a16="http://schemas.microsoft.com/office/drawing/2014/main" id="{0B9321EC-3398-7F3D-628E-44FCA5E307AA}"/>
              </a:ext>
            </a:extLst>
          </p:cNvPr>
          <p:cNvSpPr>
            <a:spLocks noGrp="1"/>
          </p:cNvSpPr>
          <p:nvPr>
            <p:ph type="ftr" sz="quarter" idx="11"/>
          </p:nvPr>
        </p:nvSpPr>
        <p:spPr/>
        <p:txBody>
          <a:bodyPr/>
          <a:lstStyle/>
          <a:p>
            <a:r>
              <a:rPr lang="de-DE"/>
              <a:t>DGB Bundesvorstand, Abteilung Bildungspolitik und Bildungsarbeit</a:t>
            </a:r>
            <a:endParaRPr lang="de-DE" dirty="0"/>
          </a:p>
        </p:txBody>
      </p:sp>
      <p:sp>
        <p:nvSpPr>
          <p:cNvPr id="16" name="Foliennummernplatzhalter 15">
            <a:extLst>
              <a:ext uri="{FF2B5EF4-FFF2-40B4-BE49-F238E27FC236}">
                <a16:creationId xmlns:a16="http://schemas.microsoft.com/office/drawing/2014/main" id="{ED9EA76B-2064-2C28-D2ED-BFF5C2CC89BC}"/>
              </a:ext>
            </a:extLst>
          </p:cNvPr>
          <p:cNvSpPr>
            <a:spLocks noGrp="1"/>
          </p:cNvSpPr>
          <p:nvPr>
            <p:ph type="sldNum" sz="quarter" idx="12"/>
          </p:nvPr>
        </p:nvSpPr>
        <p:spPr/>
        <p:txBody>
          <a:bodyPr/>
          <a:lstStyle/>
          <a:p>
            <a:fld id="{FF5C4DC4-96A9-4D6A-83FC-B1E7B9100F3A}" type="slidenum">
              <a:rPr lang="de-DE" smtClean="0"/>
              <a:pPr/>
              <a:t>‹Nr.›</a:t>
            </a:fld>
            <a:endParaRPr lang="de-DE" dirty="0"/>
          </a:p>
        </p:txBody>
      </p:sp>
    </p:spTree>
    <p:extLst>
      <p:ext uri="{BB962C8B-B14F-4D97-AF65-F5344CB8AC3E}">
        <p14:creationId xmlns:p14="http://schemas.microsoft.com/office/powerpoint/2010/main" val="2985114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2E330C-DEDD-1D36-16E8-4A6FFCB3CB4E}"/>
              </a:ext>
            </a:extLst>
          </p:cNvPr>
          <p:cNvSpPr>
            <a:spLocks noGrp="1"/>
          </p:cNvSpPr>
          <p:nvPr>
            <p:ph type="title"/>
          </p:nvPr>
        </p:nvSpPr>
        <p:spPr/>
        <p:txBody>
          <a:bodyPr/>
          <a:lstStyle/>
          <a:p>
            <a:r>
              <a:rPr lang="de-DE"/>
              <a:t>Mastertitelformat bearbeiten</a:t>
            </a:r>
            <a:endParaRPr lang="de-DE" dirty="0"/>
          </a:p>
        </p:txBody>
      </p:sp>
      <p:sp>
        <p:nvSpPr>
          <p:cNvPr id="8" name="Datumsplatzhalter 7" hidden="1">
            <a:extLst>
              <a:ext uri="{FF2B5EF4-FFF2-40B4-BE49-F238E27FC236}">
                <a16:creationId xmlns:a16="http://schemas.microsoft.com/office/drawing/2014/main" id="{E1A21B47-8236-AD7F-9EF7-FFDBD1FA241A}"/>
              </a:ext>
            </a:extLst>
          </p:cNvPr>
          <p:cNvSpPr>
            <a:spLocks noGrp="1"/>
          </p:cNvSpPr>
          <p:nvPr>
            <p:ph type="dt" sz="half" idx="10"/>
          </p:nvPr>
        </p:nvSpPr>
        <p:spPr/>
        <p:txBody>
          <a:bodyPr/>
          <a:lstStyle/>
          <a:p>
            <a:fld id="{446BA758-ECC2-4A38-91D0-FB26BF282F45}" type="datetime1">
              <a:rPr lang="de-DE" smtClean="0"/>
              <a:t>26.04.2023</a:t>
            </a:fld>
            <a:endParaRPr lang="de-DE" dirty="0"/>
          </a:p>
        </p:txBody>
      </p:sp>
      <p:sp>
        <p:nvSpPr>
          <p:cNvPr id="9" name="Fußzeilenplatzhalter 8">
            <a:extLst>
              <a:ext uri="{FF2B5EF4-FFF2-40B4-BE49-F238E27FC236}">
                <a16:creationId xmlns:a16="http://schemas.microsoft.com/office/drawing/2014/main" id="{F7A8FFA3-7E49-F23D-0FFD-C091469F9E9F}"/>
              </a:ext>
            </a:extLst>
          </p:cNvPr>
          <p:cNvSpPr>
            <a:spLocks noGrp="1"/>
          </p:cNvSpPr>
          <p:nvPr>
            <p:ph type="ftr" sz="quarter" idx="11"/>
          </p:nvPr>
        </p:nvSpPr>
        <p:spPr/>
        <p:txBody>
          <a:bodyPr/>
          <a:lstStyle/>
          <a:p>
            <a:r>
              <a:rPr lang="de-DE"/>
              <a:t>DGB Bundesvorstand, Abteilung Bildungspolitik und Bildungsarbeit</a:t>
            </a:r>
            <a:endParaRPr lang="de-DE" dirty="0"/>
          </a:p>
        </p:txBody>
      </p:sp>
      <p:sp>
        <p:nvSpPr>
          <p:cNvPr id="10" name="Foliennummernplatzhalter 9">
            <a:extLst>
              <a:ext uri="{FF2B5EF4-FFF2-40B4-BE49-F238E27FC236}">
                <a16:creationId xmlns:a16="http://schemas.microsoft.com/office/drawing/2014/main" id="{14699C88-4596-CABB-C34F-BC057E8A5F86}"/>
              </a:ext>
            </a:extLst>
          </p:cNvPr>
          <p:cNvSpPr>
            <a:spLocks noGrp="1"/>
          </p:cNvSpPr>
          <p:nvPr>
            <p:ph type="sldNum" sz="quarter" idx="12"/>
          </p:nvPr>
        </p:nvSpPr>
        <p:spPr/>
        <p:txBody>
          <a:bodyPr/>
          <a:lstStyle/>
          <a:p>
            <a:fld id="{FF5C4DC4-96A9-4D6A-83FC-B1E7B9100F3A}" type="slidenum">
              <a:rPr lang="de-DE" smtClean="0"/>
              <a:pPr/>
              <a:t>‹Nr.›</a:t>
            </a:fld>
            <a:endParaRPr lang="de-DE" dirty="0"/>
          </a:p>
        </p:txBody>
      </p:sp>
    </p:spTree>
    <p:extLst>
      <p:ext uri="{BB962C8B-B14F-4D97-AF65-F5344CB8AC3E}">
        <p14:creationId xmlns:p14="http://schemas.microsoft.com/office/powerpoint/2010/main" val="3009407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hidden="1">
            <a:extLst>
              <a:ext uri="{FF2B5EF4-FFF2-40B4-BE49-F238E27FC236}">
                <a16:creationId xmlns:a16="http://schemas.microsoft.com/office/drawing/2014/main" id="{800B9974-CBAA-5C3F-4CAD-AEFA53592BC1}"/>
              </a:ext>
            </a:extLst>
          </p:cNvPr>
          <p:cNvSpPr>
            <a:spLocks noGrp="1"/>
          </p:cNvSpPr>
          <p:nvPr>
            <p:ph type="dt" sz="half" idx="10"/>
          </p:nvPr>
        </p:nvSpPr>
        <p:spPr/>
        <p:txBody>
          <a:bodyPr/>
          <a:lstStyle/>
          <a:p>
            <a:fld id="{1148B474-01BF-4C26-B5AC-34A4EF4D77B9}" type="datetime1">
              <a:rPr lang="de-DE" smtClean="0"/>
              <a:t>26.04.2023</a:t>
            </a:fld>
            <a:endParaRPr lang="de-DE" dirty="0"/>
          </a:p>
        </p:txBody>
      </p:sp>
      <p:sp>
        <p:nvSpPr>
          <p:cNvPr id="6" name="Fußzeilenplatzhalter 5">
            <a:extLst>
              <a:ext uri="{FF2B5EF4-FFF2-40B4-BE49-F238E27FC236}">
                <a16:creationId xmlns:a16="http://schemas.microsoft.com/office/drawing/2014/main" id="{D19436DC-F7C6-DA89-39F1-7012C8B1A1FB}"/>
              </a:ext>
            </a:extLst>
          </p:cNvPr>
          <p:cNvSpPr>
            <a:spLocks noGrp="1"/>
          </p:cNvSpPr>
          <p:nvPr>
            <p:ph type="ftr" sz="quarter" idx="11"/>
          </p:nvPr>
        </p:nvSpPr>
        <p:spPr/>
        <p:txBody>
          <a:bodyPr/>
          <a:lstStyle/>
          <a:p>
            <a:r>
              <a:rPr lang="de-DE"/>
              <a:t>DGB Bundesvorstand, Abteilung Bildungspolitik und Bildungsarbeit</a:t>
            </a:r>
            <a:endParaRPr lang="de-DE" dirty="0"/>
          </a:p>
        </p:txBody>
      </p:sp>
      <p:sp>
        <p:nvSpPr>
          <p:cNvPr id="7" name="Foliennummernplatzhalter 6">
            <a:extLst>
              <a:ext uri="{FF2B5EF4-FFF2-40B4-BE49-F238E27FC236}">
                <a16:creationId xmlns:a16="http://schemas.microsoft.com/office/drawing/2014/main" id="{CA0D9DAB-3929-999E-16BB-DF16CE27E243}"/>
              </a:ext>
            </a:extLst>
          </p:cNvPr>
          <p:cNvSpPr>
            <a:spLocks noGrp="1"/>
          </p:cNvSpPr>
          <p:nvPr>
            <p:ph type="sldNum" sz="quarter" idx="12"/>
          </p:nvPr>
        </p:nvSpPr>
        <p:spPr/>
        <p:txBody>
          <a:bodyPr/>
          <a:lstStyle/>
          <a:p>
            <a:fld id="{FF5C4DC4-96A9-4D6A-83FC-B1E7B9100F3A}" type="slidenum">
              <a:rPr lang="de-DE" smtClean="0"/>
              <a:pPr/>
              <a:t>‹Nr.›</a:t>
            </a:fld>
            <a:endParaRPr lang="de-DE" dirty="0"/>
          </a:p>
        </p:txBody>
      </p:sp>
    </p:spTree>
    <p:extLst>
      <p:ext uri="{BB962C8B-B14F-4D97-AF65-F5344CB8AC3E}">
        <p14:creationId xmlns:p14="http://schemas.microsoft.com/office/powerpoint/2010/main" val="238708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Abschluss">
    <p:spTree>
      <p:nvGrpSpPr>
        <p:cNvPr id="1" name=""/>
        <p:cNvGrpSpPr/>
        <p:nvPr/>
      </p:nvGrpSpPr>
      <p:grpSpPr>
        <a:xfrm>
          <a:off x="0" y="0"/>
          <a:ext cx="0" cy="0"/>
          <a:chOff x="0" y="0"/>
          <a:chExt cx="0" cy="0"/>
        </a:xfrm>
      </p:grpSpPr>
      <p:sp>
        <p:nvSpPr>
          <p:cNvPr id="10" name="Viertelkreis">
            <a:extLst>
              <a:ext uri="{FF2B5EF4-FFF2-40B4-BE49-F238E27FC236}">
                <a16:creationId xmlns:a16="http://schemas.microsoft.com/office/drawing/2014/main" id="{724395D6-B5BD-226A-D469-F9CDC768FEE7}"/>
              </a:ext>
            </a:extLst>
          </p:cNvPr>
          <p:cNvSpPr/>
          <p:nvPr/>
        </p:nvSpPr>
        <p:spPr>
          <a:xfrm>
            <a:off x="9396190" y="4008415"/>
            <a:ext cx="2795810" cy="2849585"/>
          </a:xfrm>
          <a:custGeom>
            <a:avLst/>
            <a:gdLst>
              <a:gd name="connsiteX0" fmla="*/ 2795810 w 2795810"/>
              <a:gd name="connsiteY0" fmla="*/ 0 h 2849585"/>
              <a:gd name="connsiteX1" fmla="*/ 2795810 w 2795810"/>
              <a:gd name="connsiteY1" fmla="*/ 2849585 h 2849585"/>
              <a:gd name="connsiteX2" fmla="*/ 0 w 2795810"/>
              <a:gd name="connsiteY2" fmla="*/ 2849585 h 2849585"/>
              <a:gd name="connsiteX3" fmla="*/ 17617 w 2795810"/>
              <a:gd name="connsiteY3" fmla="*/ 2807387 h 2849585"/>
              <a:gd name="connsiteX4" fmla="*/ 2757389 w 2795810"/>
              <a:gd name="connsiteY4" fmla="*/ 17370 h 284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5810" h="2849585">
                <a:moveTo>
                  <a:pt x="2795810" y="0"/>
                </a:moveTo>
                <a:lnTo>
                  <a:pt x="2795810" y="2849585"/>
                </a:lnTo>
                <a:lnTo>
                  <a:pt x="0" y="2849585"/>
                </a:lnTo>
                <a:lnTo>
                  <a:pt x="17617" y="2807387"/>
                </a:lnTo>
                <a:cubicBezTo>
                  <a:pt x="577661" y="1588574"/>
                  <a:pt x="1550650" y="598837"/>
                  <a:pt x="2757389" y="1737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11" name="DGB-Logo farbig">
            <a:extLst>
              <a:ext uri="{FF2B5EF4-FFF2-40B4-BE49-F238E27FC236}">
                <a16:creationId xmlns:a16="http://schemas.microsoft.com/office/drawing/2014/main" id="{BC993399-AFFF-28F0-6F97-37D99672AA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2800" y="259200"/>
            <a:ext cx="2067296" cy="720000"/>
          </a:xfrm>
          <a:prstGeom prst="rect">
            <a:avLst/>
          </a:prstGeom>
        </p:spPr>
      </p:pic>
      <p:sp>
        <p:nvSpPr>
          <p:cNvPr id="2" name="Titel 1">
            <a:extLst>
              <a:ext uri="{FF2B5EF4-FFF2-40B4-BE49-F238E27FC236}">
                <a16:creationId xmlns:a16="http://schemas.microsoft.com/office/drawing/2014/main" id="{202E330C-DEDD-1D36-16E8-4A6FFCB3CB4E}"/>
              </a:ext>
            </a:extLst>
          </p:cNvPr>
          <p:cNvSpPr>
            <a:spLocks noGrp="1"/>
          </p:cNvSpPr>
          <p:nvPr>
            <p:ph type="title" hasCustomPrompt="1"/>
          </p:nvPr>
        </p:nvSpPr>
        <p:spPr>
          <a:xfrm>
            <a:off x="407367" y="2492896"/>
            <a:ext cx="9074727" cy="1152000"/>
          </a:xfrm>
        </p:spPr>
        <p:txBody>
          <a:bodyPr anchor="ctr"/>
          <a:lstStyle>
            <a:lvl1pPr>
              <a:lnSpc>
                <a:spcPct val="105000"/>
              </a:lnSpc>
              <a:defRPr sz="4600">
                <a:solidFill>
                  <a:schemeClr val="accent5"/>
                </a:solidFill>
              </a:defRPr>
            </a:lvl1pPr>
          </a:lstStyle>
          <a:p>
            <a:r>
              <a:rPr lang="de-DE" dirty="0"/>
              <a:t>Vielen Dank!</a:t>
            </a:r>
          </a:p>
        </p:txBody>
      </p:sp>
      <p:sp>
        <p:nvSpPr>
          <p:cNvPr id="15" name="Namens-Platzhalter">
            <a:extLst>
              <a:ext uri="{FF2B5EF4-FFF2-40B4-BE49-F238E27FC236}">
                <a16:creationId xmlns:a16="http://schemas.microsoft.com/office/drawing/2014/main" id="{45E3398B-C3C8-50CD-D73D-B145C81B5955}"/>
              </a:ext>
            </a:extLst>
          </p:cNvPr>
          <p:cNvSpPr>
            <a:spLocks noGrp="1"/>
          </p:cNvSpPr>
          <p:nvPr>
            <p:ph type="body" sz="quarter" idx="10" hasCustomPrompt="1"/>
          </p:nvPr>
        </p:nvSpPr>
        <p:spPr>
          <a:xfrm>
            <a:off x="407367" y="4221088"/>
            <a:ext cx="4608909" cy="288000"/>
          </a:xfrm>
        </p:spPr>
        <p:txBody>
          <a:bodyPr/>
          <a:lstStyle>
            <a:lvl1pPr>
              <a:defRPr sz="1600">
                <a:solidFill>
                  <a:schemeClr val="tx2"/>
                </a:solidFill>
                <a:latin typeface="+mj-lt"/>
              </a:defRPr>
            </a:lvl1pPr>
          </a:lstStyle>
          <a:p>
            <a:pPr lvl="0"/>
            <a:r>
              <a:rPr lang="de-DE" dirty="0"/>
              <a:t>Vorname Nachname</a:t>
            </a:r>
          </a:p>
        </p:txBody>
      </p:sp>
      <p:sp>
        <p:nvSpPr>
          <p:cNvPr id="16" name="Abteilungs-Platzhalter">
            <a:extLst>
              <a:ext uri="{FF2B5EF4-FFF2-40B4-BE49-F238E27FC236}">
                <a16:creationId xmlns:a16="http://schemas.microsoft.com/office/drawing/2014/main" id="{8DE8EE2C-F1C7-4DB3-F58B-D23E268B546E}"/>
              </a:ext>
            </a:extLst>
          </p:cNvPr>
          <p:cNvSpPr>
            <a:spLocks noGrp="1"/>
          </p:cNvSpPr>
          <p:nvPr>
            <p:ph type="body" sz="quarter" idx="11" hasCustomPrompt="1"/>
          </p:nvPr>
        </p:nvSpPr>
        <p:spPr>
          <a:xfrm>
            <a:off x="407367" y="4509120"/>
            <a:ext cx="4608909" cy="288000"/>
          </a:xfrm>
        </p:spPr>
        <p:txBody>
          <a:bodyPr/>
          <a:lstStyle>
            <a:lvl1pPr>
              <a:defRPr sz="1600">
                <a:solidFill>
                  <a:schemeClr val="tx2"/>
                </a:solidFill>
                <a:latin typeface="+mn-lt"/>
              </a:defRPr>
            </a:lvl1pPr>
          </a:lstStyle>
          <a:p>
            <a:pPr lvl="0"/>
            <a:r>
              <a:rPr lang="de-DE" dirty="0"/>
              <a:t>Abteilung</a:t>
            </a:r>
          </a:p>
        </p:txBody>
      </p:sp>
      <p:sp>
        <p:nvSpPr>
          <p:cNvPr id="17" name="Textplatzhalter 14">
            <a:extLst>
              <a:ext uri="{FF2B5EF4-FFF2-40B4-BE49-F238E27FC236}">
                <a16:creationId xmlns:a16="http://schemas.microsoft.com/office/drawing/2014/main" id="{170C3835-BCCC-426D-3816-958B6AE92A3B}"/>
              </a:ext>
            </a:extLst>
          </p:cNvPr>
          <p:cNvSpPr>
            <a:spLocks noGrp="1"/>
          </p:cNvSpPr>
          <p:nvPr>
            <p:ph type="body" sz="quarter" idx="12" hasCustomPrompt="1"/>
          </p:nvPr>
        </p:nvSpPr>
        <p:spPr>
          <a:xfrm>
            <a:off x="407367" y="4941168"/>
            <a:ext cx="4608909" cy="288000"/>
          </a:xfrm>
        </p:spPr>
        <p:txBody>
          <a:bodyPr/>
          <a:lstStyle>
            <a:lvl1pPr>
              <a:defRPr sz="1400">
                <a:solidFill>
                  <a:schemeClr val="tx2"/>
                </a:solidFill>
                <a:latin typeface="+mj-lt"/>
              </a:defRPr>
            </a:lvl1pPr>
          </a:lstStyle>
          <a:p>
            <a:pPr lvl="0"/>
            <a:r>
              <a:rPr lang="de-DE" dirty="0"/>
              <a:t>Deutscher Gewerkschaftsbund (Bezirk)</a:t>
            </a:r>
          </a:p>
        </p:txBody>
      </p:sp>
      <p:sp>
        <p:nvSpPr>
          <p:cNvPr id="18" name="Adress-Platzhalter">
            <a:extLst>
              <a:ext uri="{FF2B5EF4-FFF2-40B4-BE49-F238E27FC236}">
                <a16:creationId xmlns:a16="http://schemas.microsoft.com/office/drawing/2014/main" id="{A9C908E1-3191-316B-6ED7-0D2C84D7C8BE}"/>
              </a:ext>
            </a:extLst>
          </p:cNvPr>
          <p:cNvSpPr>
            <a:spLocks noGrp="1"/>
          </p:cNvSpPr>
          <p:nvPr>
            <p:ph type="body" sz="quarter" idx="13" hasCustomPrompt="1"/>
          </p:nvPr>
        </p:nvSpPr>
        <p:spPr>
          <a:xfrm>
            <a:off x="407367" y="5193204"/>
            <a:ext cx="4608909" cy="288000"/>
          </a:xfrm>
        </p:spPr>
        <p:txBody>
          <a:bodyPr/>
          <a:lstStyle>
            <a:lvl1pPr>
              <a:tabLst>
                <a:tab pos="358775" algn="l"/>
              </a:tabLst>
              <a:defRPr sz="1400">
                <a:solidFill>
                  <a:schemeClr val="accent5"/>
                </a:solidFill>
              </a:defRPr>
            </a:lvl1pPr>
          </a:lstStyle>
          <a:p>
            <a:pPr lvl="0"/>
            <a:r>
              <a:rPr lang="de-DE" dirty="0"/>
              <a:t>Keithstraße 1-3, 10787 Berlin</a:t>
            </a:r>
          </a:p>
        </p:txBody>
      </p:sp>
      <p:sp>
        <p:nvSpPr>
          <p:cNvPr id="21" name="Email-Platzhalter">
            <a:extLst>
              <a:ext uri="{FF2B5EF4-FFF2-40B4-BE49-F238E27FC236}">
                <a16:creationId xmlns:a16="http://schemas.microsoft.com/office/drawing/2014/main" id="{3350F41F-94E8-7819-C834-5C3BD2B13960}"/>
              </a:ext>
            </a:extLst>
          </p:cNvPr>
          <p:cNvSpPr>
            <a:spLocks noGrp="1"/>
          </p:cNvSpPr>
          <p:nvPr>
            <p:ph type="body" sz="quarter" idx="14" hasCustomPrompt="1"/>
          </p:nvPr>
        </p:nvSpPr>
        <p:spPr>
          <a:xfrm>
            <a:off x="407367" y="5445240"/>
            <a:ext cx="4608909" cy="288000"/>
          </a:xfrm>
        </p:spPr>
        <p:txBody>
          <a:bodyPr/>
          <a:lstStyle>
            <a:lvl1pPr>
              <a:tabLst>
                <a:tab pos="358775" algn="l"/>
              </a:tabLst>
              <a:defRPr sz="1400">
                <a:solidFill>
                  <a:schemeClr val="accent5"/>
                </a:solidFill>
              </a:defRPr>
            </a:lvl1pPr>
          </a:lstStyle>
          <a:p>
            <a:pPr lvl="0"/>
            <a:r>
              <a:rPr lang="de-DE" dirty="0"/>
              <a:t>E        name@dgb.de</a:t>
            </a:r>
          </a:p>
        </p:txBody>
      </p:sp>
      <p:sp>
        <p:nvSpPr>
          <p:cNvPr id="22" name="Telefon-Platzhalter">
            <a:extLst>
              <a:ext uri="{FF2B5EF4-FFF2-40B4-BE49-F238E27FC236}">
                <a16:creationId xmlns:a16="http://schemas.microsoft.com/office/drawing/2014/main" id="{6DA58089-64EA-F737-EC25-7E406A99D5BA}"/>
              </a:ext>
            </a:extLst>
          </p:cNvPr>
          <p:cNvSpPr>
            <a:spLocks noGrp="1"/>
          </p:cNvSpPr>
          <p:nvPr>
            <p:ph type="body" sz="quarter" idx="15" hasCustomPrompt="1"/>
          </p:nvPr>
        </p:nvSpPr>
        <p:spPr>
          <a:xfrm>
            <a:off x="407367" y="5697276"/>
            <a:ext cx="4608909" cy="288000"/>
          </a:xfrm>
        </p:spPr>
        <p:txBody>
          <a:bodyPr/>
          <a:lstStyle>
            <a:lvl1pPr>
              <a:tabLst>
                <a:tab pos="358775" algn="l"/>
              </a:tabLst>
              <a:defRPr sz="1400">
                <a:solidFill>
                  <a:schemeClr val="accent5"/>
                </a:solidFill>
              </a:defRPr>
            </a:lvl1pPr>
          </a:lstStyle>
          <a:p>
            <a:pPr lvl="0"/>
            <a:r>
              <a:rPr lang="de-DE" dirty="0"/>
              <a:t>T        +49 30 24060-123</a:t>
            </a:r>
          </a:p>
        </p:txBody>
      </p:sp>
      <p:sp>
        <p:nvSpPr>
          <p:cNvPr id="23" name="Mobil-Platzhalter">
            <a:extLst>
              <a:ext uri="{FF2B5EF4-FFF2-40B4-BE49-F238E27FC236}">
                <a16:creationId xmlns:a16="http://schemas.microsoft.com/office/drawing/2014/main" id="{1C455740-FEBF-C851-5FA8-5CAFB2E3918F}"/>
              </a:ext>
            </a:extLst>
          </p:cNvPr>
          <p:cNvSpPr>
            <a:spLocks noGrp="1"/>
          </p:cNvSpPr>
          <p:nvPr>
            <p:ph type="body" sz="quarter" idx="16" hasCustomPrompt="1"/>
          </p:nvPr>
        </p:nvSpPr>
        <p:spPr>
          <a:xfrm>
            <a:off x="407367" y="5949312"/>
            <a:ext cx="4608909" cy="288000"/>
          </a:xfrm>
        </p:spPr>
        <p:txBody>
          <a:bodyPr/>
          <a:lstStyle>
            <a:lvl1pPr>
              <a:tabLst>
                <a:tab pos="358775" algn="l"/>
              </a:tabLst>
              <a:defRPr sz="1400">
                <a:solidFill>
                  <a:schemeClr val="accent5"/>
                </a:solidFill>
              </a:defRPr>
            </a:lvl1pPr>
          </a:lstStyle>
          <a:p>
            <a:pPr lvl="0"/>
            <a:r>
              <a:rPr lang="de-DE"/>
              <a:t>M       </a:t>
            </a:r>
            <a:r>
              <a:rPr lang="de-DE" dirty="0"/>
              <a:t>+49 175 12 34 567</a:t>
            </a:r>
          </a:p>
        </p:txBody>
      </p:sp>
    </p:spTree>
    <p:extLst>
      <p:ext uri="{BB962C8B-B14F-4D97-AF65-F5344CB8AC3E}">
        <p14:creationId xmlns:p14="http://schemas.microsoft.com/office/powerpoint/2010/main" val="2569447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7" name="Titel 6"/>
          <p:cNvSpPr>
            <a:spLocks noGrp="1"/>
          </p:cNvSpPr>
          <p:nvPr>
            <p:ph type="title" hasCustomPrompt="1"/>
          </p:nvPr>
        </p:nvSpPr>
        <p:spPr/>
        <p:txBody>
          <a:bodyPr/>
          <a:lstStyle/>
          <a:p>
            <a:r>
              <a:rPr lang="de-DE"/>
              <a:t>Überschrift (einzeilig)</a:t>
            </a:r>
          </a:p>
        </p:txBody>
      </p:sp>
      <p:sp>
        <p:nvSpPr>
          <p:cNvPr id="15" name="Inhaltsplatzhalter 14"/>
          <p:cNvSpPr>
            <a:spLocks noGrp="1"/>
          </p:cNvSpPr>
          <p:nvPr>
            <p:ph sz="quarter" idx="19"/>
          </p:nvPr>
        </p:nvSpPr>
        <p:spPr>
          <a:xfrm>
            <a:off x="624418" y="1844676"/>
            <a:ext cx="10367433" cy="43211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6" name="Fußzeilenplatzhalter 15"/>
          <p:cNvSpPr>
            <a:spLocks noGrp="1"/>
          </p:cNvSpPr>
          <p:nvPr>
            <p:ph type="ftr" sz="quarter" idx="20"/>
          </p:nvPr>
        </p:nvSpPr>
        <p:spPr/>
        <p:txBody>
          <a:bodyPr/>
          <a:lstStyle/>
          <a:p>
            <a:r>
              <a:rPr lang="de-DE">
                <a:solidFill>
                  <a:prstClr val="black"/>
                </a:solidFill>
              </a:rPr>
              <a:t>DGB Bundesvorstand, Abteilung Bildungspolitk und Bildungsarbeit, Thomas Giessler</a:t>
            </a:r>
          </a:p>
        </p:txBody>
      </p:sp>
      <p:sp>
        <p:nvSpPr>
          <p:cNvPr id="17" name="Foliennummernplatzhalter 16"/>
          <p:cNvSpPr>
            <a:spLocks noGrp="1"/>
          </p:cNvSpPr>
          <p:nvPr>
            <p:ph type="sldNum" sz="quarter" idx="21"/>
          </p:nvPr>
        </p:nvSpPr>
        <p:spPr/>
        <p:txBody>
          <a:bodyPr/>
          <a:lstStyle/>
          <a:p>
            <a:fld id="{AFD614E4-375A-4EDC-BFFF-A8EED9A9DFC6}" type="slidenum">
              <a:rPr lang="de-DE" smtClean="0">
                <a:solidFill>
                  <a:prstClr val="black"/>
                </a:solidFill>
              </a:rPr>
              <a:pPr/>
              <a:t>‹Nr.›</a:t>
            </a:fld>
            <a:endParaRPr lang="de-DE">
              <a:solidFill>
                <a:prstClr val="black"/>
              </a:solidFill>
            </a:endParaRPr>
          </a:p>
        </p:txBody>
      </p:sp>
    </p:spTree>
    <p:extLst>
      <p:ext uri="{BB962C8B-B14F-4D97-AF65-F5344CB8AC3E}">
        <p14:creationId xmlns:p14="http://schemas.microsoft.com/office/powerpoint/2010/main" val="3461736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7" name="Titel 6"/>
          <p:cNvSpPr>
            <a:spLocks noGrp="1"/>
          </p:cNvSpPr>
          <p:nvPr>
            <p:ph type="title" hasCustomPrompt="1"/>
          </p:nvPr>
        </p:nvSpPr>
        <p:spPr/>
        <p:txBody>
          <a:bodyPr/>
          <a:lstStyle/>
          <a:p>
            <a:r>
              <a:rPr lang="de-DE"/>
              <a:t>Überschrift (einzeilig)</a:t>
            </a:r>
          </a:p>
        </p:txBody>
      </p:sp>
      <p:sp>
        <p:nvSpPr>
          <p:cNvPr id="15" name="Inhaltsplatzhalter 14"/>
          <p:cNvSpPr>
            <a:spLocks noGrp="1"/>
          </p:cNvSpPr>
          <p:nvPr>
            <p:ph sz="quarter" idx="19"/>
          </p:nvPr>
        </p:nvSpPr>
        <p:spPr>
          <a:xfrm>
            <a:off x="624418" y="1844676"/>
            <a:ext cx="10367433" cy="43211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6" name="Fußzeilenplatzhalter 15"/>
          <p:cNvSpPr>
            <a:spLocks noGrp="1"/>
          </p:cNvSpPr>
          <p:nvPr>
            <p:ph type="ftr" sz="quarter" idx="20"/>
          </p:nvPr>
        </p:nvSpPr>
        <p:spPr/>
        <p:txBody>
          <a:bodyPr/>
          <a:lstStyle/>
          <a:p>
            <a:r>
              <a:rPr lang="de-DE">
                <a:solidFill>
                  <a:prstClr val="black"/>
                </a:solidFill>
              </a:rPr>
              <a:t>DGB Bundesvorstand, Abteilung Bildungspolitk und Bildungsarbeit, Thomas Giessler</a:t>
            </a:r>
          </a:p>
        </p:txBody>
      </p:sp>
      <p:sp>
        <p:nvSpPr>
          <p:cNvPr id="17" name="Foliennummernplatzhalter 16"/>
          <p:cNvSpPr>
            <a:spLocks noGrp="1"/>
          </p:cNvSpPr>
          <p:nvPr>
            <p:ph type="sldNum" sz="quarter" idx="21"/>
          </p:nvPr>
        </p:nvSpPr>
        <p:spPr/>
        <p:txBody>
          <a:bodyPr/>
          <a:lstStyle/>
          <a:p>
            <a:fld id="{AFD614E4-375A-4EDC-BFFF-A8EED9A9DFC6}" type="slidenum">
              <a:rPr lang="de-DE" smtClean="0">
                <a:solidFill>
                  <a:prstClr val="black"/>
                </a:solidFill>
              </a:rPr>
              <a:pPr/>
              <a:t>‹Nr.›</a:t>
            </a:fld>
            <a:endParaRPr lang="de-DE">
              <a:solidFill>
                <a:prstClr val="black"/>
              </a:solidFill>
            </a:endParaRPr>
          </a:p>
        </p:txBody>
      </p:sp>
    </p:spTree>
    <p:extLst>
      <p:ext uri="{BB962C8B-B14F-4D97-AF65-F5344CB8AC3E}">
        <p14:creationId xmlns:p14="http://schemas.microsoft.com/office/powerpoint/2010/main" val="345225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folie weiß">
    <p:bg>
      <p:bgRef idx="1001">
        <a:schemeClr val="bg1"/>
      </p:bgRef>
    </p:bg>
    <p:spTree>
      <p:nvGrpSpPr>
        <p:cNvPr id="1" name=""/>
        <p:cNvGrpSpPr/>
        <p:nvPr/>
      </p:nvGrpSpPr>
      <p:grpSpPr>
        <a:xfrm>
          <a:off x="0" y="0"/>
          <a:ext cx="0" cy="0"/>
          <a:chOff x="0" y="0"/>
          <a:chExt cx="0" cy="0"/>
        </a:xfrm>
      </p:grpSpPr>
      <p:sp>
        <p:nvSpPr>
          <p:cNvPr id="11" name="Halbkreis re">
            <a:extLst>
              <a:ext uri="{FF2B5EF4-FFF2-40B4-BE49-F238E27FC236}">
                <a16:creationId xmlns:a16="http://schemas.microsoft.com/office/drawing/2014/main" id="{2CDAA71A-4199-5C91-62FB-A9C752C06007}"/>
              </a:ext>
            </a:extLst>
          </p:cNvPr>
          <p:cNvSpPr/>
          <p:nvPr/>
        </p:nvSpPr>
        <p:spPr>
          <a:xfrm>
            <a:off x="7752185" y="0"/>
            <a:ext cx="4439815" cy="6858001"/>
          </a:xfrm>
          <a:custGeom>
            <a:avLst/>
            <a:gdLst>
              <a:gd name="connsiteX0" fmla="*/ 1132257 w 4439815"/>
              <a:gd name="connsiteY0" fmla="*/ 0 h 6858001"/>
              <a:gd name="connsiteX1" fmla="*/ 4439815 w 4439815"/>
              <a:gd name="connsiteY1" fmla="*/ 0 h 6858001"/>
              <a:gd name="connsiteX2" fmla="*/ 4439815 w 4439815"/>
              <a:gd name="connsiteY2" fmla="*/ 6858001 h 6858001"/>
              <a:gd name="connsiteX3" fmla="*/ 1136522 w 4439815"/>
              <a:gd name="connsiteY3" fmla="*/ 6858001 h 6858001"/>
              <a:gd name="connsiteX4" fmla="*/ 954900 w 4439815"/>
              <a:gd name="connsiteY4" fmla="*/ 6606595 h 6858001"/>
              <a:gd name="connsiteX5" fmla="*/ 0 w 4439815"/>
              <a:gd name="connsiteY5" fmla="*/ 3429002 h 6858001"/>
              <a:gd name="connsiteX6" fmla="*/ 888892 w 4439815"/>
              <a:gd name="connsiteY6" fmla="*/ 35335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9815" h="6858001">
                <a:moveTo>
                  <a:pt x="1132257" y="0"/>
                </a:moveTo>
                <a:lnTo>
                  <a:pt x="4439815" y="0"/>
                </a:lnTo>
                <a:lnTo>
                  <a:pt x="4439815" y="6858001"/>
                </a:lnTo>
                <a:lnTo>
                  <a:pt x="1136522" y="6858001"/>
                </a:lnTo>
                <a:lnTo>
                  <a:pt x="954900" y="6606595"/>
                </a:lnTo>
                <a:cubicBezTo>
                  <a:pt x="351444" y="5695769"/>
                  <a:pt x="0" y="4603428"/>
                  <a:pt x="0" y="3429002"/>
                </a:cubicBezTo>
                <a:cubicBezTo>
                  <a:pt x="0" y="2298073"/>
                  <a:pt x="325894" y="1243261"/>
                  <a:pt x="888892" y="353353"/>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17" name="DGB-Logo farbig">
            <a:extLst>
              <a:ext uri="{FF2B5EF4-FFF2-40B4-BE49-F238E27FC236}">
                <a16:creationId xmlns:a16="http://schemas.microsoft.com/office/drawing/2014/main" id="{1315A572-5BAC-08BB-D52F-E96210455F8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2800" y="259200"/>
            <a:ext cx="2067296" cy="720000"/>
          </a:xfrm>
          <a:prstGeom prst="rect">
            <a:avLst/>
          </a:prstGeom>
        </p:spPr>
      </p:pic>
      <p:sp>
        <p:nvSpPr>
          <p:cNvPr id="2" name="Titel 1">
            <a:extLst>
              <a:ext uri="{FF2B5EF4-FFF2-40B4-BE49-F238E27FC236}">
                <a16:creationId xmlns:a16="http://schemas.microsoft.com/office/drawing/2014/main" id="{25CBEAAD-F8DC-F53D-CA45-E42C25424C8D}"/>
              </a:ext>
            </a:extLst>
          </p:cNvPr>
          <p:cNvSpPr>
            <a:spLocks noGrp="1"/>
          </p:cNvSpPr>
          <p:nvPr>
            <p:ph type="ctrTitle" hasCustomPrompt="1"/>
          </p:nvPr>
        </p:nvSpPr>
        <p:spPr>
          <a:xfrm>
            <a:off x="335360" y="2289599"/>
            <a:ext cx="7344816" cy="2232000"/>
          </a:xfrm>
        </p:spPr>
        <p:txBody>
          <a:bodyPr anchor="b"/>
          <a:lstStyle>
            <a:lvl1pPr algn="l">
              <a:lnSpc>
                <a:spcPct val="105000"/>
              </a:lnSpc>
              <a:defRPr sz="7200">
                <a:solidFill>
                  <a:schemeClr val="accent5"/>
                </a:solidFill>
              </a:defRPr>
            </a:lvl1pPr>
          </a:lstStyle>
          <a:p>
            <a:r>
              <a:rPr lang="de-DE" dirty="0"/>
              <a:t>Titel der Präsentation</a:t>
            </a:r>
          </a:p>
        </p:txBody>
      </p:sp>
      <p:sp>
        <p:nvSpPr>
          <p:cNvPr id="3" name="Untertitel 2">
            <a:extLst>
              <a:ext uri="{FF2B5EF4-FFF2-40B4-BE49-F238E27FC236}">
                <a16:creationId xmlns:a16="http://schemas.microsoft.com/office/drawing/2014/main" id="{69E65253-47B2-77D7-1139-5B6A4E2EAF5E}"/>
              </a:ext>
            </a:extLst>
          </p:cNvPr>
          <p:cNvSpPr>
            <a:spLocks noGrp="1"/>
          </p:cNvSpPr>
          <p:nvPr>
            <p:ph type="subTitle" idx="1" hasCustomPrompt="1"/>
          </p:nvPr>
        </p:nvSpPr>
        <p:spPr>
          <a:xfrm>
            <a:off x="335360" y="4658400"/>
            <a:ext cx="7344816" cy="1152128"/>
          </a:xfrm>
        </p:spPr>
        <p:txBody>
          <a:bodyPr/>
          <a:lstStyle>
            <a:lvl1pPr marL="0" indent="0" algn="l">
              <a:buNone/>
              <a:defRPr sz="28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Anlass, Ort und Datum</a:t>
            </a:r>
          </a:p>
        </p:txBody>
      </p:sp>
      <p:sp>
        <p:nvSpPr>
          <p:cNvPr id="15" name="Textplatzhalter 14">
            <a:extLst>
              <a:ext uri="{FF2B5EF4-FFF2-40B4-BE49-F238E27FC236}">
                <a16:creationId xmlns:a16="http://schemas.microsoft.com/office/drawing/2014/main" id="{B794463A-AEAE-A2F7-545D-792B155E2710}"/>
              </a:ext>
            </a:extLst>
          </p:cNvPr>
          <p:cNvSpPr>
            <a:spLocks noGrp="1"/>
          </p:cNvSpPr>
          <p:nvPr>
            <p:ph type="body" sz="quarter" idx="13" hasCustomPrompt="1"/>
          </p:nvPr>
        </p:nvSpPr>
        <p:spPr>
          <a:xfrm>
            <a:off x="335360" y="1501200"/>
            <a:ext cx="7344816" cy="648000"/>
          </a:xfrm>
        </p:spPr>
        <p:txBody>
          <a:bodyPr anchor="b"/>
          <a:lstStyle>
            <a:lvl1pPr>
              <a:defRPr sz="2800" b="0">
                <a:solidFill>
                  <a:schemeClr val="accent5"/>
                </a:solidFill>
              </a:defRPr>
            </a:lvl1pPr>
          </a:lstStyle>
          <a:p>
            <a:pPr lvl="0"/>
            <a:r>
              <a:rPr lang="de-DE" dirty="0"/>
              <a:t>Thema oder Anlass</a:t>
            </a:r>
          </a:p>
        </p:txBody>
      </p:sp>
    </p:spTree>
    <p:extLst>
      <p:ext uri="{BB962C8B-B14F-4D97-AF65-F5344CB8AC3E}">
        <p14:creationId xmlns:p14="http://schemas.microsoft.com/office/powerpoint/2010/main" val="39259821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folie mit Bild">
    <p:bg>
      <p:bgRef idx="1001">
        <a:schemeClr val="bg1"/>
      </p:bgRef>
    </p:bg>
    <p:spTree>
      <p:nvGrpSpPr>
        <p:cNvPr id="1" name=""/>
        <p:cNvGrpSpPr/>
        <p:nvPr/>
      </p:nvGrpSpPr>
      <p:grpSpPr>
        <a:xfrm>
          <a:off x="0" y="0"/>
          <a:ext cx="0" cy="0"/>
          <a:chOff x="0" y="0"/>
          <a:chExt cx="0" cy="0"/>
        </a:xfrm>
      </p:grpSpPr>
      <p:sp>
        <p:nvSpPr>
          <p:cNvPr id="4" name="Halbkreis re">
            <a:extLst>
              <a:ext uri="{FF2B5EF4-FFF2-40B4-BE49-F238E27FC236}">
                <a16:creationId xmlns:a16="http://schemas.microsoft.com/office/drawing/2014/main" id="{D37AF410-1867-C09E-D85E-3B4B78682B0A}"/>
              </a:ext>
            </a:extLst>
          </p:cNvPr>
          <p:cNvSpPr/>
          <p:nvPr/>
        </p:nvSpPr>
        <p:spPr>
          <a:xfrm>
            <a:off x="7752185" y="0"/>
            <a:ext cx="4439815" cy="6858001"/>
          </a:xfrm>
          <a:custGeom>
            <a:avLst/>
            <a:gdLst>
              <a:gd name="connsiteX0" fmla="*/ 1132257 w 4439815"/>
              <a:gd name="connsiteY0" fmla="*/ 0 h 6858001"/>
              <a:gd name="connsiteX1" fmla="*/ 4439815 w 4439815"/>
              <a:gd name="connsiteY1" fmla="*/ 0 h 6858001"/>
              <a:gd name="connsiteX2" fmla="*/ 4439815 w 4439815"/>
              <a:gd name="connsiteY2" fmla="*/ 6858001 h 6858001"/>
              <a:gd name="connsiteX3" fmla="*/ 1136522 w 4439815"/>
              <a:gd name="connsiteY3" fmla="*/ 6858001 h 6858001"/>
              <a:gd name="connsiteX4" fmla="*/ 954900 w 4439815"/>
              <a:gd name="connsiteY4" fmla="*/ 6606595 h 6858001"/>
              <a:gd name="connsiteX5" fmla="*/ 0 w 4439815"/>
              <a:gd name="connsiteY5" fmla="*/ 3429002 h 6858001"/>
              <a:gd name="connsiteX6" fmla="*/ 888892 w 4439815"/>
              <a:gd name="connsiteY6" fmla="*/ 35335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9815" h="6858001">
                <a:moveTo>
                  <a:pt x="1132257" y="0"/>
                </a:moveTo>
                <a:lnTo>
                  <a:pt x="4439815" y="0"/>
                </a:lnTo>
                <a:lnTo>
                  <a:pt x="4439815" y="6858001"/>
                </a:lnTo>
                <a:lnTo>
                  <a:pt x="1136522" y="6858001"/>
                </a:lnTo>
                <a:lnTo>
                  <a:pt x="954900" y="6606595"/>
                </a:lnTo>
                <a:cubicBezTo>
                  <a:pt x="351444" y="5695769"/>
                  <a:pt x="0" y="4603428"/>
                  <a:pt x="0" y="3429002"/>
                </a:cubicBezTo>
                <a:cubicBezTo>
                  <a:pt x="0" y="2298073"/>
                  <a:pt x="325894" y="1243261"/>
                  <a:pt x="888892" y="353353"/>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9" name="Bild-Platzhalter">
            <a:extLst>
              <a:ext uri="{FF2B5EF4-FFF2-40B4-BE49-F238E27FC236}">
                <a16:creationId xmlns:a16="http://schemas.microsoft.com/office/drawing/2014/main" id="{E98235A6-7E57-FDCA-DDA7-184D0A05707C}"/>
              </a:ext>
            </a:extLst>
          </p:cNvPr>
          <p:cNvSpPr>
            <a:spLocks noGrp="1"/>
          </p:cNvSpPr>
          <p:nvPr>
            <p:ph type="pic" sz="quarter" idx="14" hasCustomPrompt="1"/>
          </p:nvPr>
        </p:nvSpPr>
        <p:spPr>
          <a:xfrm>
            <a:off x="0" y="0"/>
            <a:ext cx="8888706" cy="6858000"/>
          </a:xfrm>
          <a:custGeom>
            <a:avLst/>
            <a:gdLst>
              <a:gd name="connsiteX0" fmla="*/ 12192000 w 12241213"/>
              <a:gd name="connsiteY0" fmla="*/ 0 h 6858000"/>
              <a:gd name="connsiteX1" fmla="*/ 12241213 w 12241213"/>
              <a:gd name="connsiteY1" fmla="*/ 0 h 6858000"/>
              <a:gd name="connsiteX2" fmla="*/ 12241213 w 12241213"/>
              <a:gd name="connsiteY2" fmla="*/ 6858000 h 6858000"/>
              <a:gd name="connsiteX3" fmla="*/ 12192000 w 12241213"/>
              <a:gd name="connsiteY3" fmla="*/ 6858000 h 6858000"/>
              <a:gd name="connsiteX4" fmla="*/ 0 w 12241213"/>
              <a:gd name="connsiteY4" fmla="*/ 0 h 6858000"/>
              <a:gd name="connsiteX5" fmla="*/ 8884442 w 12241213"/>
              <a:gd name="connsiteY5" fmla="*/ 0 h 6858000"/>
              <a:gd name="connsiteX6" fmla="*/ 8641077 w 12241213"/>
              <a:gd name="connsiteY6" fmla="*/ 353353 h 6858000"/>
              <a:gd name="connsiteX7" fmla="*/ 7752185 w 12241213"/>
              <a:gd name="connsiteY7" fmla="*/ 3429002 h 6858000"/>
              <a:gd name="connsiteX8" fmla="*/ 8707085 w 12241213"/>
              <a:gd name="connsiteY8" fmla="*/ 6606595 h 6858000"/>
              <a:gd name="connsiteX9" fmla="*/ 8888706 w 12241213"/>
              <a:gd name="connsiteY9" fmla="*/ 6858000 h 6858000"/>
              <a:gd name="connsiteX10" fmla="*/ 0 w 12241213"/>
              <a:gd name="connsiteY10" fmla="*/ 6858000 h 6858000"/>
              <a:gd name="connsiteX0" fmla="*/ 12192000 w 12241213"/>
              <a:gd name="connsiteY0" fmla="*/ 6858000 h 6858000"/>
              <a:gd name="connsiteX1" fmla="*/ 12241213 w 12241213"/>
              <a:gd name="connsiteY1" fmla="*/ 0 h 6858000"/>
              <a:gd name="connsiteX2" fmla="*/ 12241213 w 12241213"/>
              <a:gd name="connsiteY2" fmla="*/ 6858000 h 6858000"/>
              <a:gd name="connsiteX3" fmla="*/ 12192000 w 12241213"/>
              <a:gd name="connsiteY3" fmla="*/ 6858000 h 6858000"/>
              <a:gd name="connsiteX4" fmla="*/ 0 w 12241213"/>
              <a:gd name="connsiteY4" fmla="*/ 0 h 6858000"/>
              <a:gd name="connsiteX5" fmla="*/ 8884442 w 12241213"/>
              <a:gd name="connsiteY5" fmla="*/ 0 h 6858000"/>
              <a:gd name="connsiteX6" fmla="*/ 8641077 w 12241213"/>
              <a:gd name="connsiteY6" fmla="*/ 353353 h 6858000"/>
              <a:gd name="connsiteX7" fmla="*/ 7752185 w 12241213"/>
              <a:gd name="connsiteY7" fmla="*/ 3429002 h 6858000"/>
              <a:gd name="connsiteX8" fmla="*/ 8707085 w 12241213"/>
              <a:gd name="connsiteY8" fmla="*/ 6606595 h 6858000"/>
              <a:gd name="connsiteX9" fmla="*/ 8888706 w 12241213"/>
              <a:gd name="connsiteY9" fmla="*/ 6858000 h 6858000"/>
              <a:gd name="connsiteX10" fmla="*/ 0 w 12241213"/>
              <a:gd name="connsiteY10" fmla="*/ 6858000 h 6858000"/>
              <a:gd name="connsiteX11" fmla="*/ 0 w 12241213"/>
              <a:gd name="connsiteY11" fmla="*/ 0 h 6858000"/>
              <a:gd name="connsiteX0" fmla="*/ 12241213 w 12241213"/>
              <a:gd name="connsiteY0" fmla="*/ 6858000 h 6858000"/>
              <a:gd name="connsiteX1" fmla="*/ 12241213 w 12241213"/>
              <a:gd name="connsiteY1" fmla="*/ 0 h 6858000"/>
              <a:gd name="connsiteX2" fmla="*/ 12241213 w 12241213"/>
              <a:gd name="connsiteY2" fmla="*/ 6858000 h 6858000"/>
              <a:gd name="connsiteX3" fmla="*/ 0 w 12241213"/>
              <a:gd name="connsiteY3" fmla="*/ 0 h 6858000"/>
              <a:gd name="connsiteX4" fmla="*/ 8884442 w 12241213"/>
              <a:gd name="connsiteY4" fmla="*/ 0 h 6858000"/>
              <a:gd name="connsiteX5" fmla="*/ 8641077 w 12241213"/>
              <a:gd name="connsiteY5" fmla="*/ 353353 h 6858000"/>
              <a:gd name="connsiteX6" fmla="*/ 7752185 w 12241213"/>
              <a:gd name="connsiteY6" fmla="*/ 3429002 h 6858000"/>
              <a:gd name="connsiteX7" fmla="*/ 8707085 w 12241213"/>
              <a:gd name="connsiteY7" fmla="*/ 6606595 h 6858000"/>
              <a:gd name="connsiteX8" fmla="*/ 8888706 w 12241213"/>
              <a:gd name="connsiteY8" fmla="*/ 6858000 h 6858000"/>
              <a:gd name="connsiteX9" fmla="*/ 0 w 12241213"/>
              <a:gd name="connsiteY9" fmla="*/ 6858000 h 6858000"/>
              <a:gd name="connsiteX10" fmla="*/ 0 w 12241213"/>
              <a:gd name="connsiteY10" fmla="*/ 0 h 6858000"/>
              <a:gd name="connsiteX0" fmla="*/ 0 w 8888706"/>
              <a:gd name="connsiteY0" fmla="*/ 0 h 6858000"/>
              <a:gd name="connsiteX1" fmla="*/ 8884442 w 8888706"/>
              <a:gd name="connsiteY1" fmla="*/ 0 h 6858000"/>
              <a:gd name="connsiteX2" fmla="*/ 8641077 w 8888706"/>
              <a:gd name="connsiteY2" fmla="*/ 353353 h 6858000"/>
              <a:gd name="connsiteX3" fmla="*/ 7752185 w 8888706"/>
              <a:gd name="connsiteY3" fmla="*/ 3429002 h 6858000"/>
              <a:gd name="connsiteX4" fmla="*/ 8707085 w 8888706"/>
              <a:gd name="connsiteY4" fmla="*/ 6606595 h 6858000"/>
              <a:gd name="connsiteX5" fmla="*/ 8888706 w 8888706"/>
              <a:gd name="connsiteY5" fmla="*/ 6858000 h 6858000"/>
              <a:gd name="connsiteX6" fmla="*/ 0 w 8888706"/>
              <a:gd name="connsiteY6" fmla="*/ 6858000 h 6858000"/>
              <a:gd name="connsiteX7" fmla="*/ 0 w 8888706"/>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88706" h="6858000">
                <a:moveTo>
                  <a:pt x="0" y="0"/>
                </a:moveTo>
                <a:lnTo>
                  <a:pt x="8884442" y="0"/>
                </a:lnTo>
                <a:lnTo>
                  <a:pt x="8641077" y="353353"/>
                </a:lnTo>
                <a:cubicBezTo>
                  <a:pt x="8078079" y="1243261"/>
                  <a:pt x="7752185" y="2298073"/>
                  <a:pt x="7752185" y="3429002"/>
                </a:cubicBezTo>
                <a:cubicBezTo>
                  <a:pt x="7752185" y="4603428"/>
                  <a:pt x="8103629" y="5695769"/>
                  <a:pt x="8707085" y="6606595"/>
                </a:cubicBezTo>
                <a:lnTo>
                  <a:pt x="8888706" y="6858000"/>
                </a:lnTo>
                <a:lnTo>
                  <a:pt x="0" y="6858000"/>
                </a:lnTo>
                <a:lnTo>
                  <a:pt x="0" y="0"/>
                </a:lnTo>
                <a:close/>
              </a:path>
            </a:pathLst>
          </a:custGeom>
          <a:solidFill>
            <a:schemeClr val="bg1">
              <a:lumMod val="75000"/>
            </a:schemeClr>
          </a:solidFill>
        </p:spPr>
        <p:txBody>
          <a:bodyPr wrap="square">
            <a:noAutofit/>
          </a:bodyPr>
          <a:lstStyle>
            <a:lvl1pPr algn="r">
              <a:spcBef>
                <a:spcPts val="0"/>
              </a:spcBef>
              <a:defRPr>
                <a:solidFill>
                  <a:schemeClr val="tx2"/>
                </a:solidFill>
              </a:defRPr>
            </a:lvl1pPr>
          </a:lstStyle>
          <a:p>
            <a:r>
              <a:rPr lang="de-DE" dirty="0"/>
              <a:t>Platzhalter für die Titel-Folie:</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dirty="0"/>
              <a:t>Bitte zum Markieren</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dirty="0"/>
              <a:t> oberhalb dieses Textes auf den Folienrand klicken </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dirty="0"/>
              <a:t>und dann über die Registerkarte „Einfügen“, </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dirty="0"/>
              <a:t>Schaltfläche „Bilder“ das gewünschte Bild wählen.  </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endParaRPr lang="de-DE" dirty="0"/>
          </a:p>
        </p:txBody>
      </p:sp>
      <p:sp>
        <p:nvSpPr>
          <p:cNvPr id="11" name="Logo-Platzhalter">
            <a:extLst>
              <a:ext uri="{FF2B5EF4-FFF2-40B4-BE49-F238E27FC236}">
                <a16:creationId xmlns:a16="http://schemas.microsoft.com/office/drawing/2014/main" id="{95C5282A-EC6A-F00C-B253-D64B8591CCE8}"/>
              </a:ext>
            </a:extLst>
          </p:cNvPr>
          <p:cNvSpPr>
            <a:spLocks noGrp="1" noChangeAspect="1"/>
          </p:cNvSpPr>
          <p:nvPr>
            <p:ph type="body" sz="quarter" idx="15" hasCustomPrompt="1"/>
          </p:nvPr>
        </p:nvSpPr>
        <p:spPr>
          <a:xfrm>
            <a:off x="262800" y="259200"/>
            <a:ext cx="2070000" cy="720000"/>
          </a:xfrm>
          <a:blipFill>
            <a:blip r:embed="rId2"/>
            <a:stretch>
              <a:fillRect/>
            </a:stretch>
          </a:blipFill>
        </p:spPr>
        <p:txBody>
          <a:bodyPr/>
          <a:lstStyle>
            <a:lvl2pPr marL="0" indent="0">
              <a:buNone/>
              <a:defRPr/>
            </a:lvl2pPr>
            <a:lvl3pPr marL="216000" indent="0">
              <a:buNone/>
              <a:defRPr/>
            </a:lvl3pPr>
            <a:lvl4pPr marL="432000" indent="0">
              <a:buNone/>
              <a:defRPr/>
            </a:lvl4pPr>
            <a:lvl5pPr marL="648000" indent="0">
              <a:buNone/>
              <a:defRPr/>
            </a:lvl5pPr>
          </a:lstStyle>
          <a:p>
            <a:pPr lvl="0"/>
            <a:r>
              <a:rPr lang="de-DE" dirty="0"/>
              <a:t> </a:t>
            </a:r>
          </a:p>
        </p:txBody>
      </p:sp>
      <p:sp>
        <p:nvSpPr>
          <p:cNvPr id="2" name="Titel 1">
            <a:extLst>
              <a:ext uri="{FF2B5EF4-FFF2-40B4-BE49-F238E27FC236}">
                <a16:creationId xmlns:a16="http://schemas.microsoft.com/office/drawing/2014/main" id="{25CBEAAD-F8DC-F53D-CA45-E42C25424C8D}"/>
              </a:ext>
            </a:extLst>
          </p:cNvPr>
          <p:cNvSpPr>
            <a:spLocks noGrp="1"/>
          </p:cNvSpPr>
          <p:nvPr>
            <p:ph type="ctrTitle" hasCustomPrompt="1"/>
          </p:nvPr>
        </p:nvSpPr>
        <p:spPr>
          <a:xfrm>
            <a:off x="335360" y="2289599"/>
            <a:ext cx="7344816" cy="2232000"/>
          </a:xfrm>
        </p:spPr>
        <p:txBody>
          <a:bodyPr anchor="b"/>
          <a:lstStyle>
            <a:lvl1pPr algn="l">
              <a:lnSpc>
                <a:spcPct val="105000"/>
              </a:lnSpc>
              <a:defRPr sz="7200">
                <a:solidFill>
                  <a:schemeClr val="bg1"/>
                </a:solidFill>
              </a:defRPr>
            </a:lvl1pPr>
          </a:lstStyle>
          <a:p>
            <a:r>
              <a:rPr lang="de-DE" dirty="0"/>
              <a:t>Titel der Präsentation</a:t>
            </a:r>
          </a:p>
        </p:txBody>
      </p:sp>
      <p:sp>
        <p:nvSpPr>
          <p:cNvPr id="3" name="Untertitel 2">
            <a:extLst>
              <a:ext uri="{FF2B5EF4-FFF2-40B4-BE49-F238E27FC236}">
                <a16:creationId xmlns:a16="http://schemas.microsoft.com/office/drawing/2014/main" id="{69E65253-47B2-77D7-1139-5B6A4E2EAF5E}"/>
              </a:ext>
            </a:extLst>
          </p:cNvPr>
          <p:cNvSpPr>
            <a:spLocks noGrp="1"/>
          </p:cNvSpPr>
          <p:nvPr>
            <p:ph type="subTitle" idx="1" hasCustomPrompt="1"/>
          </p:nvPr>
        </p:nvSpPr>
        <p:spPr>
          <a:xfrm>
            <a:off x="335360" y="4658400"/>
            <a:ext cx="7344816" cy="115212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Anlass, Ort und Datum</a:t>
            </a:r>
          </a:p>
        </p:txBody>
      </p:sp>
      <p:sp>
        <p:nvSpPr>
          <p:cNvPr id="15" name="Textplatzhalter 14">
            <a:extLst>
              <a:ext uri="{FF2B5EF4-FFF2-40B4-BE49-F238E27FC236}">
                <a16:creationId xmlns:a16="http://schemas.microsoft.com/office/drawing/2014/main" id="{B794463A-AEAE-A2F7-545D-792B155E2710}"/>
              </a:ext>
            </a:extLst>
          </p:cNvPr>
          <p:cNvSpPr>
            <a:spLocks noGrp="1"/>
          </p:cNvSpPr>
          <p:nvPr>
            <p:ph type="body" sz="quarter" idx="13" hasCustomPrompt="1"/>
          </p:nvPr>
        </p:nvSpPr>
        <p:spPr>
          <a:xfrm>
            <a:off x="335360" y="1501200"/>
            <a:ext cx="7344816" cy="648000"/>
          </a:xfrm>
        </p:spPr>
        <p:txBody>
          <a:bodyPr anchor="b"/>
          <a:lstStyle>
            <a:lvl1pPr>
              <a:defRPr sz="2800" b="0">
                <a:solidFill>
                  <a:schemeClr val="bg1"/>
                </a:solidFill>
              </a:defRPr>
            </a:lvl1pPr>
          </a:lstStyle>
          <a:p>
            <a:pPr lvl="0"/>
            <a:r>
              <a:rPr lang="de-DE" dirty="0"/>
              <a:t>Thema oder Anlass</a:t>
            </a:r>
          </a:p>
        </p:txBody>
      </p:sp>
    </p:spTree>
    <p:extLst>
      <p:ext uri="{BB962C8B-B14F-4D97-AF65-F5344CB8AC3E}">
        <p14:creationId xmlns:p14="http://schemas.microsoft.com/office/powerpoint/2010/main" val="22636050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9" name="Viertelkreis re u">
            <a:extLst>
              <a:ext uri="{FF2B5EF4-FFF2-40B4-BE49-F238E27FC236}">
                <a16:creationId xmlns:a16="http://schemas.microsoft.com/office/drawing/2014/main" id="{1DD84FB8-4E5E-94E0-2724-4326363266C2}"/>
              </a:ext>
            </a:extLst>
          </p:cNvPr>
          <p:cNvSpPr/>
          <p:nvPr/>
        </p:nvSpPr>
        <p:spPr>
          <a:xfrm>
            <a:off x="9396190" y="4008415"/>
            <a:ext cx="2795810" cy="2849585"/>
          </a:xfrm>
          <a:custGeom>
            <a:avLst/>
            <a:gdLst>
              <a:gd name="connsiteX0" fmla="*/ 2795810 w 2795810"/>
              <a:gd name="connsiteY0" fmla="*/ 0 h 2849585"/>
              <a:gd name="connsiteX1" fmla="*/ 2795810 w 2795810"/>
              <a:gd name="connsiteY1" fmla="*/ 2849585 h 2849585"/>
              <a:gd name="connsiteX2" fmla="*/ 0 w 2795810"/>
              <a:gd name="connsiteY2" fmla="*/ 2849585 h 2849585"/>
              <a:gd name="connsiteX3" fmla="*/ 17617 w 2795810"/>
              <a:gd name="connsiteY3" fmla="*/ 2807387 h 2849585"/>
              <a:gd name="connsiteX4" fmla="*/ 2757389 w 2795810"/>
              <a:gd name="connsiteY4" fmla="*/ 17370 h 284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5810" h="2849585">
                <a:moveTo>
                  <a:pt x="2795810" y="0"/>
                </a:moveTo>
                <a:lnTo>
                  <a:pt x="2795810" y="2849585"/>
                </a:lnTo>
                <a:lnTo>
                  <a:pt x="0" y="2849585"/>
                </a:lnTo>
                <a:lnTo>
                  <a:pt x="17617" y="2807387"/>
                </a:lnTo>
                <a:cubicBezTo>
                  <a:pt x="577661" y="1588574"/>
                  <a:pt x="1550650" y="598837"/>
                  <a:pt x="2757389" y="1737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 name="Titel 1">
            <a:extLst>
              <a:ext uri="{FF2B5EF4-FFF2-40B4-BE49-F238E27FC236}">
                <a16:creationId xmlns:a16="http://schemas.microsoft.com/office/drawing/2014/main" id="{79B33A86-A1B5-6951-716F-46488B6AF0E4}"/>
              </a:ext>
            </a:extLst>
          </p:cNvPr>
          <p:cNvSpPr>
            <a:spLocks noGrp="1"/>
          </p:cNvSpPr>
          <p:nvPr>
            <p:ph type="title" hasCustomPrompt="1"/>
          </p:nvPr>
        </p:nvSpPr>
        <p:spPr/>
        <p:txBody>
          <a:bodyPr/>
          <a:lstStyle>
            <a:lvl1pPr>
              <a:defRPr/>
            </a:lvl1pPr>
          </a:lstStyle>
          <a:p>
            <a:r>
              <a:rPr lang="de-DE" dirty="0"/>
              <a:t>Agenda</a:t>
            </a:r>
          </a:p>
        </p:txBody>
      </p:sp>
      <p:sp>
        <p:nvSpPr>
          <p:cNvPr id="3" name="Inhaltsplatzhalter 2">
            <a:extLst>
              <a:ext uri="{FF2B5EF4-FFF2-40B4-BE49-F238E27FC236}">
                <a16:creationId xmlns:a16="http://schemas.microsoft.com/office/drawing/2014/main" id="{DEA95F9A-0C74-CB96-A74A-9E620276744C}"/>
              </a:ext>
            </a:extLst>
          </p:cNvPr>
          <p:cNvSpPr>
            <a:spLocks noGrp="1"/>
          </p:cNvSpPr>
          <p:nvPr>
            <p:ph idx="1"/>
          </p:nvPr>
        </p:nvSpPr>
        <p:spPr>
          <a:xfrm>
            <a:off x="407369" y="1484784"/>
            <a:ext cx="8712966" cy="4752623"/>
          </a:xfrm>
        </p:spPr>
        <p:txBody>
          <a:bodyPr/>
          <a:lstStyle>
            <a:lvl1pPr marL="216000" indent="-216000">
              <a:buClr>
                <a:schemeClr val="accent5"/>
              </a:buClr>
              <a:buFont typeface="Arial" panose="020B0604020202020204" pitchFamily="34" charset="0"/>
              <a:buChar char="•"/>
              <a:defRPr>
                <a:solidFill>
                  <a:schemeClr val="accent5"/>
                </a:solidFill>
                <a:latin typeface="+mj-lt"/>
              </a:defRPr>
            </a:lvl1pPr>
            <a:lvl2pPr marL="216000" indent="0">
              <a:spcBef>
                <a:spcPts val="200"/>
              </a:spcBef>
              <a:buFontTx/>
              <a:buNone/>
              <a:defRPr>
                <a:solidFill>
                  <a:schemeClr val="accent5"/>
                </a:solidFill>
              </a:defRPr>
            </a:lvl2pPr>
          </a:lstStyle>
          <a:p>
            <a:pPr lvl="0"/>
            <a:r>
              <a:rPr lang="de-DE"/>
              <a:t>Mastertextformat bearbeiten</a:t>
            </a:r>
          </a:p>
          <a:p>
            <a:pPr lvl="1"/>
            <a:r>
              <a:rPr lang="de-DE"/>
              <a:t>Zweite Ebene</a:t>
            </a:r>
          </a:p>
        </p:txBody>
      </p:sp>
      <p:sp>
        <p:nvSpPr>
          <p:cNvPr id="10" name="Datumsplatzhalter 9" hidden="1">
            <a:extLst>
              <a:ext uri="{FF2B5EF4-FFF2-40B4-BE49-F238E27FC236}">
                <a16:creationId xmlns:a16="http://schemas.microsoft.com/office/drawing/2014/main" id="{5460E19C-19A7-4751-3532-EBCC471363E1}"/>
              </a:ext>
            </a:extLst>
          </p:cNvPr>
          <p:cNvSpPr>
            <a:spLocks noGrp="1"/>
          </p:cNvSpPr>
          <p:nvPr>
            <p:ph type="dt" sz="half" idx="10"/>
          </p:nvPr>
        </p:nvSpPr>
        <p:spPr/>
        <p:txBody>
          <a:bodyPr/>
          <a:lstStyle/>
          <a:p>
            <a:fld id="{46B6279A-AADF-4827-AD65-06A254F83258}" type="datetime1">
              <a:rPr lang="de-DE" smtClean="0"/>
              <a:t>26.04.2023</a:t>
            </a:fld>
            <a:endParaRPr lang="de-DE" dirty="0"/>
          </a:p>
        </p:txBody>
      </p:sp>
      <p:sp>
        <p:nvSpPr>
          <p:cNvPr id="11" name="Fußzeilenplatzhalter 10">
            <a:extLst>
              <a:ext uri="{FF2B5EF4-FFF2-40B4-BE49-F238E27FC236}">
                <a16:creationId xmlns:a16="http://schemas.microsoft.com/office/drawing/2014/main" id="{149FE44F-DB96-0D23-8110-3BC706934ADF}"/>
              </a:ext>
            </a:extLst>
          </p:cNvPr>
          <p:cNvSpPr>
            <a:spLocks noGrp="1"/>
          </p:cNvSpPr>
          <p:nvPr>
            <p:ph type="ftr" sz="quarter" idx="11"/>
          </p:nvPr>
        </p:nvSpPr>
        <p:spPr/>
        <p:txBody>
          <a:bodyPr/>
          <a:lstStyle/>
          <a:p>
            <a:r>
              <a:rPr lang="de-DE"/>
              <a:t>DGB Bundesvorstand, Abteilung Bildungspolitik und Bildungsarbeit</a:t>
            </a:r>
            <a:endParaRPr lang="de-DE" dirty="0"/>
          </a:p>
        </p:txBody>
      </p:sp>
      <p:sp>
        <p:nvSpPr>
          <p:cNvPr id="12" name="Foliennummernplatzhalter 11">
            <a:extLst>
              <a:ext uri="{FF2B5EF4-FFF2-40B4-BE49-F238E27FC236}">
                <a16:creationId xmlns:a16="http://schemas.microsoft.com/office/drawing/2014/main" id="{0D7297C3-4715-1B26-9D27-F461C3E232EF}"/>
              </a:ext>
            </a:extLst>
          </p:cNvPr>
          <p:cNvSpPr>
            <a:spLocks noGrp="1"/>
          </p:cNvSpPr>
          <p:nvPr>
            <p:ph type="sldNum" sz="quarter" idx="12"/>
          </p:nvPr>
        </p:nvSpPr>
        <p:spPr/>
        <p:txBody>
          <a:bodyPr/>
          <a:lstStyle/>
          <a:p>
            <a:fld id="{FF5C4DC4-96A9-4D6A-83FC-B1E7B9100F3A}" type="slidenum">
              <a:rPr lang="de-DE" smtClean="0"/>
              <a:pPr/>
              <a:t>‹Nr.›</a:t>
            </a:fld>
            <a:endParaRPr lang="de-DE" dirty="0"/>
          </a:p>
        </p:txBody>
      </p:sp>
    </p:spTree>
    <p:extLst>
      <p:ext uri="{BB962C8B-B14F-4D97-AF65-F5344CB8AC3E}">
        <p14:creationId xmlns:p14="http://schemas.microsoft.com/office/powerpoint/2010/main" val="2298391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33A86-A1B5-6951-716F-46488B6AF0E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EA95F9A-0C74-CB96-A74A-9E620276744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hidden="1">
            <a:extLst>
              <a:ext uri="{FF2B5EF4-FFF2-40B4-BE49-F238E27FC236}">
                <a16:creationId xmlns:a16="http://schemas.microsoft.com/office/drawing/2014/main" id="{B9594E1C-D63A-0FD8-1C6D-03D2CBFE3747}"/>
              </a:ext>
            </a:extLst>
          </p:cNvPr>
          <p:cNvSpPr>
            <a:spLocks noGrp="1"/>
          </p:cNvSpPr>
          <p:nvPr>
            <p:ph type="dt" sz="half" idx="10"/>
          </p:nvPr>
        </p:nvSpPr>
        <p:spPr/>
        <p:txBody>
          <a:bodyPr/>
          <a:lstStyle/>
          <a:p>
            <a:fld id="{A3C66916-E808-4BD5-99C6-78A48F469500}" type="datetime1">
              <a:rPr lang="de-DE" smtClean="0"/>
              <a:t>26.04.2023</a:t>
            </a:fld>
            <a:endParaRPr lang="de-DE" dirty="0"/>
          </a:p>
        </p:txBody>
      </p:sp>
      <p:sp>
        <p:nvSpPr>
          <p:cNvPr id="8" name="Fußzeilenplatzhalter 7">
            <a:extLst>
              <a:ext uri="{FF2B5EF4-FFF2-40B4-BE49-F238E27FC236}">
                <a16:creationId xmlns:a16="http://schemas.microsoft.com/office/drawing/2014/main" id="{61F46084-0F48-EFC8-A657-E3A07E55AD02}"/>
              </a:ext>
            </a:extLst>
          </p:cNvPr>
          <p:cNvSpPr>
            <a:spLocks noGrp="1"/>
          </p:cNvSpPr>
          <p:nvPr>
            <p:ph type="ftr" sz="quarter" idx="11"/>
          </p:nvPr>
        </p:nvSpPr>
        <p:spPr/>
        <p:txBody>
          <a:bodyPr/>
          <a:lstStyle/>
          <a:p>
            <a:r>
              <a:rPr lang="de-DE"/>
              <a:t>DGB Bundesvorstand, Abteilung Bildungspolitik und Bildungsarbeit</a:t>
            </a:r>
            <a:endParaRPr lang="de-DE" dirty="0"/>
          </a:p>
        </p:txBody>
      </p:sp>
      <p:sp>
        <p:nvSpPr>
          <p:cNvPr id="9" name="Foliennummernplatzhalter 8">
            <a:extLst>
              <a:ext uri="{FF2B5EF4-FFF2-40B4-BE49-F238E27FC236}">
                <a16:creationId xmlns:a16="http://schemas.microsoft.com/office/drawing/2014/main" id="{2A522932-CF54-01E9-95AB-E41CEA75371B}"/>
              </a:ext>
            </a:extLst>
          </p:cNvPr>
          <p:cNvSpPr>
            <a:spLocks noGrp="1"/>
          </p:cNvSpPr>
          <p:nvPr>
            <p:ph type="sldNum" sz="quarter" idx="12"/>
          </p:nvPr>
        </p:nvSpPr>
        <p:spPr/>
        <p:txBody>
          <a:bodyPr/>
          <a:lstStyle/>
          <a:p>
            <a:fld id="{FF5C4DC4-96A9-4D6A-83FC-B1E7B9100F3A}" type="slidenum">
              <a:rPr lang="de-DE" smtClean="0"/>
              <a:pPr/>
              <a:t>‹Nr.›</a:t>
            </a:fld>
            <a:endParaRPr lang="de-DE" dirty="0"/>
          </a:p>
        </p:txBody>
      </p:sp>
    </p:spTree>
    <p:extLst>
      <p:ext uri="{BB962C8B-B14F-4D97-AF65-F5344CB8AC3E}">
        <p14:creationId xmlns:p14="http://schemas.microsoft.com/office/powerpoint/2010/main" val="320759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bschnittsüberschrift farbig">
    <p:bg>
      <p:bgPr>
        <a:solidFill>
          <a:schemeClr val="accent3"/>
        </a:solidFill>
        <a:effectLst/>
      </p:bgPr>
    </p:bg>
    <p:spTree>
      <p:nvGrpSpPr>
        <p:cNvPr id="1" name=""/>
        <p:cNvGrpSpPr/>
        <p:nvPr/>
      </p:nvGrpSpPr>
      <p:grpSpPr>
        <a:xfrm>
          <a:off x="0" y="0"/>
          <a:ext cx="0" cy="0"/>
          <a:chOff x="0" y="0"/>
          <a:chExt cx="0" cy="0"/>
        </a:xfrm>
      </p:grpSpPr>
      <p:sp>
        <p:nvSpPr>
          <p:cNvPr id="10" name="Halbkreis negativ">
            <a:extLst>
              <a:ext uri="{FF2B5EF4-FFF2-40B4-BE49-F238E27FC236}">
                <a16:creationId xmlns:a16="http://schemas.microsoft.com/office/drawing/2014/main" id="{9ABF58C6-1C29-FC72-8AE9-8E5C4C32496B}"/>
              </a:ext>
            </a:extLst>
          </p:cNvPr>
          <p:cNvSpPr/>
          <p:nvPr/>
        </p:nvSpPr>
        <p:spPr>
          <a:xfrm>
            <a:off x="8000458" y="0"/>
            <a:ext cx="4191543" cy="6858000"/>
          </a:xfrm>
          <a:custGeom>
            <a:avLst/>
            <a:gdLst>
              <a:gd name="connsiteX0" fmla="*/ 0 w 4191543"/>
              <a:gd name="connsiteY0" fmla="*/ 0 h 6858000"/>
              <a:gd name="connsiteX1" fmla="*/ 4191543 w 4191543"/>
              <a:gd name="connsiteY1" fmla="*/ 0 h 6858000"/>
              <a:gd name="connsiteX2" fmla="*/ 4191543 w 4191543"/>
              <a:gd name="connsiteY2" fmla="*/ 6858000 h 6858000"/>
              <a:gd name="connsiteX3" fmla="*/ 0 w 4191543"/>
              <a:gd name="connsiteY3" fmla="*/ 6858000 h 6858000"/>
              <a:gd name="connsiteX4" fmla="*/ 148033 w 4191543"/>
              <a:gd name="connsiteY4" fmla="*/ 6649829 h 6858000"/>
              <a:gd name="connsiteX5" fmla="*/ 1131860 w 4191543"/>
              <a:gd name="connsiteY5" fmla="*/ 3429000 h 6858000"/>
              <a:gd name="connsiteX6" fmla="*/ 148033 w 4191543"/>
              <a:gd name="connsiteY6" fmla="*/ 2081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1543" h="6858000">
                <a:moveTo>
                  <a:pt x="0" y="0"/>
                </a:moveTo>
                <a:lnTo>
                  <a:pt x="4191543" y="0"/>
                </a:lnTo>
                <a:lnTo>
                  <a:pt x="4191543" y="6858000"/>
                </a:lnTo>
                <a:lnTo>
                  <a:pt x="0" y="6858000"/>
                </a:lnTo>
                <a:lnTo>
                  <a:pt x="148033" y="6649829"/>
                </a:lnTo>
                <a:cubicBezTo>
                  <a:pt x="769170" y="5730425"/>
                  <a:pt x="1131860" y="4622068"/>
                  <a:pt x="1131860" y="3429000"/>
                </a:cubicBezTo>
                <a:cubicBezTo>
                  <a:pt x="1131860" y="2235932"/>
                  <a:pt x="769170" y="1127575"/>
                  <a:pt x="148033" y="20817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11" name="DGB-Logo weiss">
            <a:extLst>
              <a:ext uri="{FF2B5EF4-FFF2-40B4-BE49-F238E27FC236}">
                <a16:creationId xmlns:a16="http://schemas.microsoft.com/office/drawing/2014/main" id="{3682F6E1-DC66-B544-87C2-1AEAF77DAD6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65836" y="260350"/>
            <a:ext cx="1162638" cy="720079"/>
          </a:xfrm>
          <a:prstGeom prst="rect">
            <a:avLst/>
          </a:prstGeom>
        </p:spPr>
      </p:pic>
      <p:sp>
        <p:nvSpPr>
          <p:cNvPr id="2" name="Titel 1">
            <a:extLst>
              <a:ext uri="{FF2B5EF4-FFF2-40B4-BE49-F238E27FC236}">
                <a16:creationId xmlns:a16="http://schemas.microsoft.com/office/drawing/2014/main" id="{3B4A0BF2-E2A3-5EFA-98F7-D58788F777DF}"/>
              </a:ext>
            </a:extLst>
          </p:cNvPr>
          <p:cNvSpPr>
            <a:spLocks noGrp="1"/>
          </p:cNvSpPr>
          <p:nvPr>
            <p:ph type="title" hasCustomPrompt="1"/>
          </p:nvPr>
        </p:nvSpPr>
        <p:spPr>
          <a:xfrm>
            <a:off x="334800" y="1124745"/>
            <a:ext cx="8137464" cy="2808312"/>
          </a:xfrm>
        </p:spPr>
        <p:txBody>
          <a:bodyPr anchor="b"/>
          <a:lstStyle>
            <a:lvl1pPr>
              <a:lnSpc>
                <a:spcPct val="105000"/>
              </a:lnSpc>
              <a:defRPr sz="4600">
                <a:solidFill>
                  <a:schemeClr val="tx1"/>
                </a:solidFill>
              </a:defRPr>
            </a:lvl1pPr>
          </a:lstStyle>
          <a:p>
            <a:r>
              <a:rPr lang="de-DE" dirty="0"/>
              <a:t>Zwischenüberschrift vor dem nächsten Kapitel</a:t>
            </a:r>
          </a:p>
        </p:txBody>
      </p:sp>
      <p:sp>
        <p:nvSpPr>
          <p:cNvPr id="3" name="Textplatzhalter 2">
            <a:extLst>
              <a:ext uri="{FF2B5EF4-FFF2-40B4-BE49-F238E27FC236}">
                <a16:creationId xmlns:a16="http://schemas.microsoft.com/office/drawing/2014/main" id="{282D6060-23DC-FB00-BAAA-F495E49A373E}"/>
              </a:ext>
            </a:extLst>
          </p:cNvPr>
          <p:cNvSpPr>
            <a:spLocks noGrp="1"/>
          </p:cNvSpPr>
          <p:nvPr>
            <p:ph type="body" idx="1" hasCustomPrompt="1"/>
          </p:nvPr>
        </p:nvSpPr>
        <p:spPr>
          <a:xfrm>
            <a:off x="334800" y="3933057"/>
            <a:ext cx="8136000" cy="11520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Subheadline</a:t>
            </a:r>
          </a:p>
        </p:txBody>
      </p:sp>
    </p:spTree>
    <p:extLst>
      <p:ext uri="{BB962C8B-B14F-4D97-AF65-F5344CB8AC3E}">
        <p14:creationId xmlns:p14="http://schemas.microsoft.com/office/powerpoint/2010/main" val="117536410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Abbschnittsüberschrift weiß">
    <p:bg>
      <p:bgRef idx="1001">
        <a:schemeClr val="bg1"/>
      </p:bgRef>
    </p:bg>
    <p:spTree>
      <p:nvGrpSpPr>
        <p:cNvPr id="1" name=""/>
        <p:cNvGrpSpPr/>
        <p:nvPr/>
      </p:nvGrpSpPr>
      <p:grpSpPr>
        <a:xfrm>
          <a:off x="0" y="0"/>
          <a:ext cx="0" cy="0"/>
          <a:chOff x="0" y="0"/>
          <a:chExt cx="0" cy="0"/>
        </a:xfrm>
      </p:grpSpPr>
      <p:sp>
        <p:nvSpPr>
          <p:cNvPr id="10" name="Halbkreis negativ">
            <a:extLst>
              <a:ext uri="{FF2B5EF4-FFF2-40B4-BE49-F238E27FC236}">
                <a16:creationId xmlns:a16="http://schemas.microsoft.com/office/drawing/2014/main" id="{9ABF58C6-1C29-FC72-8AE9-8E5C4C32496B}"/>
              </a:ext>
            </a:extLst>
          </p:cNvPr>
          <p:cNvSpPr/>
          <p:nvPr/>
        </p:nvSpPr>
        <p:spPr>
          <a:xfrm>
            <a:off x="8000458" y="0"/>
            <a:ext cx="4191543" cy="6858000"/>
          </a:xfrm>
          <a:custGeom>
            <a:avLst/>
            <a:gdLst>
              <a:gd name="connsiteX0" fmla="*/ 0 w 4191543"/>
              <a:gd name="connsiteY0" fmla="*/ 0 h 6858000"/>
              <a:gd name="connsiteX1" fmla="*/ 4191543 w 4191543"/>
              <a:gd name="connsiteY1" fmla="*/ 0 h 6858000"/>
              <a:gd name="connsiteX2" fmla="*/ 4191543 w 4191543"/>
              <a:gd name="connsiteY2" fmla="*/ 6858000 h 6858000"/>
              <a:gd name="connsiteX3" fmla="*/ 0 w 4191543"/>
              <a:gd name="connsiteY3" fmla="*/ 6858000 h 6858000"/>
              <a:gd name="connsiteX4" fmla="*/ 148033 w 4191543"/>
              <a:gd name="connsiteY4" fmla="*/ 6649829 h 6858000"/>
              <a:gd name="connsiteX5" fmla="*/ 1131860 w 4191543"/>
              <a:gd name="connsiteY5" fmla="*/ 3429000 h 6858000"/>
              <a:gd name="connsiteX6" fmla="*/ 148033 w 4191543"/>
              <a:gd name="connsiteY6" fmla="*/ 2081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1543" h="6858000">
                <a:moveTo>
                  <a:pt x="0" y="0"/>
                </a:moveTo>
                <a:lnTo>
                  <a:pt x="4191543" y="0"/>
                </a:lnTo>
                <a:lnTo>
                  <a:pt x="4191543" y="6858000"/>
                </a:lnTo>
                <a:lnTo>
                  <a:pt x="0" y="6858000"/>
                </a:lnTo>
                <a:lnTo>
                  <a:pt x="148033" y="6649829"/>
                </a:lnTo>
                <a:cubicBezTo>
                  <a:pt x="769170" y="5730425"/>
                  <a:pt x="1131860" y="4622068"/>
                  <a:pt x="1131860" y="3429000"/>
                </a:cubicBezTo>
                <a:cubicBezTo>
                  <a:pt x="1131860" y="2235932"/>
                  <a:pt x="769170" y="1127575"/>
                  <a:pt x="148033" y="20817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11" name="DGB-Logo weiss">
            <a:extLst>
              <a:ext uri="{FF2B5EF4-FFF2-40B4-BE49-F238E27FC236}">
                <a16:creationId xmlns:a16="http://schemas.microsoft.com/office/drawing/2014/main" id="{3682F6E1-DC66-B544-87C2-1AEAF77DAD6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65836" y="260350"/>
            <a:ext cx="1162638" cy="720079"/>
          </a:xfrm>
          <a:prstGeom prst="rect">
            <a:avLst/>
          </a:prstGeom>
        </p:spPr>
      </p:pic>
      <p:sp>
        <p:nvSpPr>
          <p:cNvPr id="2" name="Titel 1">
            <a:extLst>
              <a:ext uri="{FF2B5EF4-FFF2-40B4-BE49-F238E27FC236}">
                <a16:creationId xmlns:a16="http://schemas.microsoft.com/office/drawing/2014/main" id="{3B4A0BF2-E2A3-5EFA-98F7-D58788F777DF}"/>
              </a:ext>
            </a:extLst>
          </p:cNvPr>
          <p:cNvSpPr>
            <a:spLocks noGrp="1"/>
          </p:cNvSpPr>
          <p:nvPr>
            <p:ph type="title" hasCustomPrompt="1"/>
          </p:nvPr>
        </p:nvSpPr>
        <p:spPr>
          <a:xfrm>
            <a:off x="334800" y="1124745"/>
            <a:ext cx="8137464" cy="2808312"/>
          </a:xfrm>
        </p:spPr>
        <p:txBody>
          <a:bodyPr anchor="b"/>
          <a:lstStyle>
            <a:lvl1pPr>
              <a:lnSpc>
                <a:spcPct val="105000"/>
              </a:lnSpc>
              <a:defRPr sz="4600">
                <a:solidFill>
                  <a:schemeClr val="accent5"/>
                </a:solidFill>
              </a:defRPr>
            </a:lvl1pPr>
          </a:lstStyle>
          <a:p>
            <a:r>
              <a:rPr lang="de-DE" dirty="0"/>
              <a:t>Zwischenüberschrift vor dem nächsten Kapitel</a:t>
            </a:r>
          </a:p>
        </p:txBody>
      </p:sp>
      <p:sp>
        <p:nvSpPr>
          <p:cNvPr id="3" name="Textplatzhalter 2">
            <a:extLst>
              <a:ext uri="{FF2B5EF4-FFF2-40B4-BE49-F238E27FC236}">
                <a16:creationId xmlns:a16="http://schemas.microsoft.com/office/drawing/2014/main" id="{282D6060-23DC-FB00-BAAA-F495E49A373E}"/>
              </a:ext>
            </a:extLst>
          </p:cNvPr>
          <p:cNvSpPr>
            <a:spLocks noGrp="1"/>
          </p:cNvSpPr>
          <p:nvPr>
            <p:ph type="body" idx="1" hasCustomPrompt="1"/>
          </p:nvPr>
        </p:nvSpPr>
        <p:spPr>
          <a:xfrm>
            <a:off x="334800" y="3933057"/>
            <a:ext cx="8136000" cy="1152000"/>
          </a:xfrm>
        </p:spPr>
        <p:txBody>
          <a:bodyPr/>
          <a:lstStyle>
            <a:lvl1pPr marL="0" indent="0">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Subheadline</a:t>
            </a:r>
          </a:p>
        </p:txBody>
      </p:sp>
    </p:spTree>
    <p:extLst>
      <p:ext uri="{BB962C8B-B14F-4D97-AF65-F5344CB8AC3E}">
        <p14:creationId xmlns:p14="http://schemas.microsoft.com/office/powerpoint/2010/main" val="205408744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781E82-DFD4-909A-EB19-EFF2001AAC81}"/>
              </a:ext>
            </a:extLst>
          </p:cNvPr>
          <p:cNvSpPr>
            <a:spLocks noGrp="1"/>
          </p:cNvSpPr>
          <p:nvPr>
            <p:ph type="title"/>
          </p:nvPr>
        </p:nvSpPr>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90EDD5F9-1B89-05C8-A408-098DD3C735D7}"/>
              </a:ext>
            </a:extLst>
          </p:cNvPr>
          <p:cNvSpPr>
            <a:spLocks noGrp="1"/>
          </p:cNvSpPr>
          <p:nvPr>
            <p:ph sz="half" idx="1"/>
          </p:nvPr>
        </p:nvSpPr>
        <p:spPr>
          <a:xfrm>
            <a:off x="407988" y="1483200"/>
            <a:ext cx="5472012" cy="47529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7D161D16-734E-7431-BB74-81A143DCFCA3}"/>
              </a:ext>
            </a:extLst>
          </p:cNvPr>
          <p:cNvSpPr>
            <a:spLocks noGrp="1"/>
          </p:cNvSpPr>
          <p:nvPr>
            <p:ph sz="half" idx="2"/>
          </p:nvPr>
        </p:nvSpPr>
        <p:spPr>
          <a:xfrm>
            <a:off x="6313789" y="1483200"/>
            <a:ext cx="5472000" cy="4752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Datumsplatzhalter 10" hidden="1">
            <a:extLst>
              <a:ext uri="{FF2B5EF4-FFF2-40B4-BE49-F238E27FC236}">
                <a16:creationId xmlns:a16="http://schemas.microsoft.com/office/drawing/2014/main" id="{C9D01F13-E0FD-68F1-BA80-9D4B5559D3FB}"/>
              </a:ext>
            </a:extLst>
          </p:cNvPr>
          <p:cNvSpPr>
            <a:spLocks noGrp="1"/>
          </p:cNvSpPr>
          <p:nvPr>
            <p:ph type="dt" sz="half" idx="10"/>
          </p:nvPr>
        </p:nvSpPr>
        <p:spPr/>
        <p:txBody>
          <a:bodyPr/>
          <a:lstStyle/>
          <a:p>
            <a:fld id="{690E987A-3E3D-47DA-8B0C-910774486B53}" type="datetime1">
              <a:rPr lang="de-DE" smtClean="0"/>
              <a:t>26.04.2023</a:t>
            </a:fld>
            <a:endParaRPr lang="de-DE" dirty="0"/>
          </a:p>
        </p:txBody>
      </p:sp>
      <p:sp>
        <p:nvSpPr>
          <p:cNvPr id="12" name="Fußzeilenplatzhalter 11">
            <a:extLst>
              <a:ext uri="{FF2B5EF4-FFF2-40B4-BE49-F238E27FC236}">
                <a16:creationId xmlns:a16="http://schemas.microsoft.com/office/drawing/2014/main" id="{300D9DD1-A93F-DD27-D174-2EB0F28C3779}"/>
              </a:ext>
            </a:extLst>
          </p:cNvPr>
          <p:cNvSpPr>
            <a:spLocks noGrp="1"/>
          </p:cNvSpPr>
          <p:nvPr>
            <p:ph type="ftr" sz="quarter" idx="11"/>
          </p:nvPr>
        </p:nvSpPr>
        <p:spPr/>
        <p:txBody>
          <a:bodyPr/>
          <a:lstStyle/>
          <a:p>
            <a:r>
              <a:rPr lang="de-DE"/>
              <a:t>DGB Bundesvorstand, Abteilung Bildungspolitik und Bildungsarbeit</a:t>
            </a:r>
            <a:endParaRPr lang="de-DE" dirty="0"/>
          </a:p>
        </p:txBody>
      </p:sp>
      <p:sp>
        <p:nvSpPr>
          <p:cNvPr id="13" name="Foliennummernplatzhalter 12">
            <a:extLst>
              <a:ext uri="{FF2B5EF4-FFF2-40B4-BE49-F238E27FC236}">
                <a16:creationId xmlns:a16="http://schemas.microsoft.com/office/drawing/2014/main" id="{7E428EC3-BF22-AB42-5E86-291D31062BC7}"/>
              </a:ext>
            </a:extLst>
          </p:cNvPr>
          <p:cNvSpPr>
            <a:spLocks noGrp="1"/>
          </p:cNvSpPr>
          <p:nvPr>
            <p:ph type="sldNum" sz="quarter" idx="12"/>
          </p:nvPr>
        </p:nvSpPr>
        <p:spPr/>
        <p:txBody>
          <a:bodyPr/>
          <a:lstStyle/>
          <a:p>
            <a:fld id="{FF5C4DC4-96A9-4D6A-83FC-B1E7B9100F3A}" type="slidenum">
              <a:rPr lang="de-DE" smtClean="0"/>
              <a:pPr/>
              <a:t>‹Nr.›</a:t>
            </a:fld>
            <a:endParaRPr lang="de-DE" dirty="0"/>
          </a:p>
        </p:txBody>
      </p:sp>
    </p:spTree>
    <p:extLst>
      <p:ext uri="{BB962C8B-B14F-4D97-AF65-F5344CB8AC3E}">
        <p14:creationId xmlns:p14="http://schemas.microsoft.com/office/powerpoint/2010/main" val="829318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halt und Bild 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781E82-DFD4-909A-EB19-EFF2001AAC8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0EDD5F9-1B89-05C8-A408-098DD3C735D7}"/>
              </a:ext>
            </a:extLst>
          </p:cNvPr>
          <p:cNvSpPr>
            <a:spLocks noGrp="1"/>
          </p:cNvSpPr>
          <p:nvPr>
            <p:ph sz="half" idx="1"/>
          </p:nvPr>
        </p:nvSpPr>
        <p:spPr>
          <a:xfrm>
            <a:off x="407988" y="1483200"/>
            <a:ext cx="4391916" cy="47529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9">
            <a:extLst>
              <a:ext uri="{FF2B5EF4-FFF2-40B4-BE49-F238E27FC236}">
                <a16:creationId xmlns:a16="http://schemas.microsoft.com/office/drawing/2014/main" id="{B5C58463-B5EB-75F1-30C8-FA234F17B860}"/>
              </a:ext>
            </a:extLst>
          </p:cNvPr>
          <p:cNvSpPr>
            <a:spLocks noGrp="1"/>
          </p:cNvSpPr>
          <p:nvPr>
            <p:ph type="pic" sz="quarter" idx="13"/>
          </p:nvPr>
        </p:nvSpPr>
        <p:spPr>
          <a:xfrm>
            <a:off x="5231904" y="1484314"/>
            <a:ext cx="6552109" cy="4752974"/>
          </a:xfrm>
          <a:solidFill>
            <a:schemeClr val="bg1">
              <a:lumMod val="75000"/>
            </a:schemeClr>
          </a:solidFill>
        </p:spPr>
        <p:txBody>
          <a:bodyPr/>
          <a:lstStyle/>
          <a:p>
            <a:r>
              <a:rPr lang="de-DE"/>
              <a:t>Bild durch Klicken auf Symbol hinzufügen</a:t>
            </a:r>
            <a:endParaRPr lang="de-DE" dirty="0"/>
          </a:p>
        </p:txBody>
      </p:sp>
      <p:sp>
        <p:nvSpPr>
          <p:cNvPr id="12" name="Datumsplatzhalter 11" hidden="1">
            <a:extLst>
              <a:ext uri="{FF2B5EF4-FFF2-40B4-BE49-F238E27FC236}">
                <a16:creationId xmlns:a16="http://schemas.microsoft.com/office/drawing/2014/main" id="{2FD26E26-65DD-ABE8-1787-14E042B00F6D}"/>
              </a:ext>
            </a:extLst>
          </p:cNvPr>
          <p:cNvSpPr>
            <a:spLocks noGrp="1"/>
          </p:cNvSpPr>
          <p:nvPr>
            <p:ph type="dt" sz="half" idx="14"/>
          </p:nvPr>
        </p:nvSpPr>
        <p:spPr/>
        <p:txBody>
          <a:bodyPr/>
          <a:lstStyle/>
          <a:p>
            <a:fld id="{EDED4A41-231D-44A8-BC4D-B6EA6026D30C}" type="datetime1">
              <a:rPr lang="de-DE" smtClean="0"/>
              <a:t>26.04.2023</a:t>
            </a:fld>
            <a:endParaRPr lang="de-DE" dirty="0"/>
          </a:p>
        </p:txBody>
      </p:sp>
      <p:sp>
        <p:nvSpPr>
          <p:cNvPr id="13" name="Fußzeilenplatzhalter 12">
            <a:extLst>
              <a:ext uri="{FF2B5EF4-FFF2-40B4-BE49-F238E27FC236}">
                <a16:creationId xmlns:a16="http://schemas.microsoft.com/office/drawing/2014/main" id="{34B3B751-C781-A7F0-6D39-86A88F629B01}"/>
              </a:ext>
            </a:extLst>
          </p:cNvPr>
          <p:cNvSpPr>
            <a:spLocks noGrp="1"/>
          </p:cNvSpPr>
          <p:nvPr>
            <p:ph type="ftr" sz="quarter" idx="15"/>
          </p:nvPr>
        </p:nvSpPr>
        <p:spPr/>
        <p:txBody>
          <a:bodyPr/>
          <a:lstStyle/>
          <a:p>
            <a:r>
              <a:rPr lang="de-DE"/>
              <a:t>DGB Bundesvorstand, Abteilung Bildungspolitik und Bildungsarbeit</a:t>
            </a:r>
            <a:endParaRPr lang="de-DE" dirty="0"/>
          </a:p>
        </p:txBody>
      </p:sp>
      <p:sp>
        <p:nvSpPr>
          <p:cNvPr id="14" name="Foliennummernplatzhalter 13">
            <a:extLst>
              <a:ext uri="{FF2B5EF4-FFF2-40B4-BE49-F238E27FC236}">
                <a16:creationId xmlns:a16="http://schemas.microsoft.com/office/drawing/2014/main" id="{B0BC4A0E-2CA2-2227-0B0C-7CA90EC28978}"/>
              </a:ext>
            </a:extLst>
          </p:cNvPr>
          <p:cNvSpPr>
            <a:spLocks noGrp="1"/>
          </p:cNvSpPr>
          <p:nvPr>
            <p:ph type="sldNum" sz="quarter" idx="16"/>
          </p:nvPr>
        </p:nvSpPr>
        <p:spPr/>
        <p:txBody>
          <a:bodyPr/>
          <a:lstStyle/>
          <a:p>
            <a:fld id="{FF5C4DC4-96A9-4D6A-83FC-B1E7B9100F3A}" type="slidenum">
              <a:rPr lang="de-DE" smtClean="0"/>
              <a:pPr/>
              <a:t>‹Nr.›</a:t>
            </a:fld>
            <a:endParaRPr lang="de-DE" dirty="0"/>
          </a:p>
        </p:txBody>
      </p:sp>
    </p:spTree>
    <p:extLst>
      <p:ext uri="{BB962C8B-B14F-4D97-AF65-F5344CB8AC3E}">
        <p14:creationId xmlns:p14="http://schemas.microsoft.com/office/powerpoint/2010/main" val="2846367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DGB-Logo rot">
            <a:extLst>
              <a:ext uri="{FF2B5EF4-FFF2-40B4-BE49-F238E27FC236}">
                <a16:creationId xmlns:a16="http://schemas.microsoft.com/office/drawing/2014/main" id="{0C51A54B-763B-9D60-442A-5198F212E9AA}"/>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10765835" y="260350"/>
            <a:ext cx="1162640" cy="720079"/>
          </a:xfrm>
          <a:prstGeom prst="rect">
            <a:avLst/>
          </a:prstGeom>
        </p:spPr>
      </p:pic>
      <p:sp>
        <p:nvSpPr>
          <p:cNvPr id="2" name="Titelplatzhalter 1">
            <a:extLst>
              <a:ext uri="{FF2B5EF4-FFF2-40B4-BE49-F238E27FC236}">
                <a16:creationId xmlns:a16="http://schemas.microsoft.com/office/drawing/2014/main" id="{FCE7B208-31F1-E0A8-9D48-2F01E10A020E}"/>
              </a:ext>
            </a:extLst>
          </p:cNvPr>
          <p:cNvSpPr>
            <a:spLocks noGrp="1"/>
          </p:cNvSpPr>
          <p:nvPr>
            <p:ph type="title"/>
          </p:nvPr>
        </p:nvSpPr>
        <p:spPr>
          <a:xfrm>
            <a:off x="407368" y="260350"/>
            <a:ext cx="10081120" cy="864000"/>
          </a:xfrm>
          <a:prstGeom prst="rect">
            <a:avLst/>
          </a:prstGeom>
        </p:spPr>
        <p:txBody>
          <a:bodyPr vert="horz" lIns="72000" tIns="36000" rIns="72000" bIns="36000" rtlCol="0" anchor="b">
            <a:noAutofit/>
          </a:bodyPr>
          <a:lstStyle/>
          <a:p>
            <a:r>
              <a:rPr lang="de-DE" dirty="0"/>
              <a:t>Headline</a:t>
            </a:r>
          </a:p>
        </p:txBody>
      </p:sp>
      <p:sp>
        <p:nvSpPr>
          <p:cNvPr id="3" name="Textplatzhalter 2">
            <a:extLst>
              <a:ext uri="{FF2B5EF4-FFF2-40B4-BE49-F238E27FC236}">
                <a16:creationId xmlns:a16="http://schemas.microsoft.com/office/drawing/2014/main" id="{76D0E5FE-68A9-50FB-AA8E-4262D32911E4}"/>
              </a:ext>
            </a:extLst>
          </p:cNvPr>
          <p:cNvSpPr>
            <a:spLocks noGrp="1"/>
          </p:cNvSpPr>
          <p:nvPr>
            <p:ph type="body" idx="1"/>
          </p:nvPr>
        </p:nvSpPr>
        <p:spPr>
          <a:xfrm>
            <a:off x="407368" y="1484784"/>
            <a:ext cx="11376645" cy="4752623"/>
          </a:xfrm>
          <a:prstGeom prst="rect">
            <a:avLst/>
          </a:prstGeom>
        </p:spPr>
        <p:txBody>
          <a:bodyPr vert="horz" lIns="72000" tIns="36000" rIns="72000" bIns="3600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hidden="1">
            <a:extLst>
              <a:ext uri="{FF2B5EF4-FFF2-40B4-BE49-F238E27FC236}">
                <a16:creationId xmlns:a16="http://schemas.microsoft.com/office/drawing/2014/main" id="{F8E9C03A-B97C-17B1-064B-18BCD2E1E8C9}"/>
              </a:ext>
            </a:extLst>
          </p:cNvPr>
          <p:cNvSpPr>
            <a:spLocks noGrp="1"/>
          </p:cNvSpPr>
          <p:nvPr>
            <p:ph type="dt" sz="half" idx="2"/>
          </p:nvPr>
        </p:nvSpPr>
        <p:spPr>
          <a:xfrm>
            <a:off x="9396189" y="6381327"/>
            <a:ext cx="1788611" cy="288034"/>
          </a:xfrm>
          <a:prstGeom prst="rect">
            <a:avLst/>
          </a:prstGeom>
        </p:spPr>
        <p:txBody>
          <a:bodyPr vert="horz" lIns="72000" tIns="36000" rIns="72000" bIns="36000" rtlCol="0" anchor="b" anchorCtr="0"/>
          <a:lstStyle>
            <a:lvl1pPr algn="ctr">
              <a:defRPr sz="1100">
                <a:solidFill>
                  <a:schemeClr val="tx1"/>
                </a:solidFill>
              </a:defRPr>
            </a:lvl1pPr>
          </a:lstStyle>
          <a:p>
            <a:fld id="{319A852E-E006-4EB7-A802-571442FB1721}" type="datetime1">
              <a:rPr lang="de-DE" smtClean="0"/>
              <a:t>26.04.2023</a:t>
            </a:fld>
            <a:endParaRPr lang="de-DE" dirty="0"/>
          </a:p>
        </p:txBody>
      </p:sp>
      <p:sp>
        <p:nvSpPr>
          <p:cNvPr id="5" name="Fußzeilenplatzhalter 4">
            <a:extLst>
              <a:ext uri="{FF2B5EF4-FFF2-40B4-BE49-F238E27FC236}">
                <a16:creationId xmlns:a16="http://schemas.microsoft.com/office/drawing/2014/main" id="{2E8C2819-12A7-2017-9391-40719977A73B}"/>
              </a:ext>
            </a:extLst>
          </p:cNvPr>
          <p:cNvSpPr>
            <a:spLocks noGrp="1"/>
          </p:cNvSpPr>
          <p:nvPr>
            <p:ph type="ftr" sz="quarter" idx="3"/>
          </p:nvPr>
        </p:nvSpPr>
        <p:spPr>
          <a:xfrm>
            <a:off x="407366" y="6383325"/>
            <a:ext cx="8712969" cy="288033"/>
          </a:xfrm>
          <a:prstGeom prst="rect">
            <a:avLst/>
          </a:prstGeom>
        </p:spPr>
        <p:txBody>
          <a:bodyPr vert="horz" lIns="72000" tIns="36000" rIns="72000" bIns="36000" rtlCol="0" anchor="b" anchorCtr="0"/>
          <a:lstStyle>
            <a:lvl1pPr algn="l">
              <a:defRPr sz="1100">
                <a:solidFill>
                  <a:schemeClr val="tx1"/>
                </a:solidFill>
                <a:latin typeface="+mn-lt"/>
              </a:defRPr>
            </a:lvl1pPr>
          </a:lstStyle>
          <a:p>
            <a:r>
              <a:rPr lang="de-DE"/>
              <a:t>DGB Bundesvorstand, Abteilung Bildungspolitik und Bildungsarbeit</a:t>
            </a:r>
            <a:endParaRPr lang="de-DE" dirty="0"/>
          </a:p>
        </p:txBody>
      </p:sp>
      <p:sp>
        <p:nvSpPr>
          <p:cNvPr id="6" name="Foliennummernplatzhalter 5">
            <a:extLst>
              <a:ext uri="{FF2B5EF4-FFF2-40B4-BE49-F238E27FC236}">
                <a16:creationId xmlns:a16="http://schemas.microsoft.com/office/drawing/2014/main" id="{673DF217-085A-71A7-165C-669462F01D37}"/>
              </a:ext>
            </a:extLst>
          </p:cNvPr>
          <p:cNvSpPr>
            <a:spLocks noGrp="1"/>
          </p:cNvSpPr>
          <p:nvPr>
            <p:ph type="sldNum" sz="quarter" idx="4"/>
          </p:nvPr>
        </p:nvSpPr>
        <p:spPr>
          <a:xfrm>
            <a:off x="11460656" y="6383325"/>
            <a:ext cx="540000" cy="288033"/>
          </a:xfrm>
          <a:prstGeom prst="rect">
            <a:avLst/>
          </a:prstGeom>
        </p:spPr>
        <p:txBody>
          <a:bodyPr vert="horz" lIns="72000" tIns="36000" rIns="72000" bIns="36000" rtlCol="0" anchor="b" anchorCtr="0"/>
          <a:lstStyle>
            <a:lvl1pPr algn="r">
              <a:defRPr sz="1100">
                <a:solidFill>
                  <a:schemeClr val="tx1"/>
                </a:solidFill>
                <a:latin typeface="+mn-lt"/>
              </a:defRPr>
            </a:lvl1pPr>
          </a:lstStyle>
          <a:p>
            <a:fld id="{FF5C4DC4-96A9-4D6A-83FC-B1E7B9100F3A}" type="slidenum">
              <a:rPr lang="de-DE" smtClean="0"/>
              <a:pPr/>
              <a:t>‹Nr.›</a:t>
            </a:fld>
            <a:endParaRPr lang="de-DE" dirty="0"/>
          </a:p>
        </p:txBody>
      </p:sp>
    </p:spTree>
    <p:extLst>
      <p:ext uri="{BB962C8B-B14F-4D97-AF65-F5344CB8AC3E}">
        <p14:creationId xmlns:p14="http://schemas.microsoft.com/office/powerpoint/2010/main" val="252443023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7" r:id="rId4"/>
    <p:sldLayoutId id="2147483650" r:id="rId5"/>
    <p:sldLayoutId id="2147483651" r:id="rId6"/>
    <p:sldLayoutId id="2147483662" r:id="rId7"/>
    <p:sldLayoutId id="2147483652" r:id="rId8"/>
    <p:sldLayoutId id="2147483663" r:id="rId9"/>
    <p:sldLayoutId id="2147483664" r:id="rId10"/>
    <p:sldLayoutId id="2147483665" r:id="rId11"/>
    <p:sldLayoutId id="2147483654" r:id="rId12"/>
    <p:sldLayoutId id="2147483655" r:id="rId13"/>
    <p:sldLayoutId id="2147483666" r:id="rId14"/>
    <p:sldLayoutId id="2147483669" r:id="rId15"/>
    <p:sldLayoutId id="2147483670" r:id="rId16"/>
  </p:sldLayoutIdLst>
  <p:hf hd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Tx/>
        <a:buNone/>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2pPr>
      <a:lvl3pPr marL="432000" indent="-216000" algn="l" defTabSz="914400" rtl="0" eaLnBrk="1" latinLnBrk="0" hangingPunct="1">
        <a:lnSpc>
          <a:spcPct val="10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600"/>
        </a:spcBef>
        <a:buClr>
          <a:schemeClr val="accent5"/>
        </a:buClr>
        <a:buFont typeface="Arial" panose="020B0604020202020204" pitchFamily="34" charset="0"/>
        <a:buChar char="•"/>
        <a:defRPr sz="1600" kern="1200">
          <a:solidFill>
            <a:schemeClr val="tx1"/>
          </a:solidFill>
          <a:latin typeface="+mn-lt"/>
          <a:ea typeface="+mn-ea"/>
          <a:cs typeface="+mn-cs"/>
        </a:defRPr>
      </a:lvl5pPr>
      <a:lvl6pPr marL="1080000" indent="-216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6pPr>
      <a:lvl7pPr marL="1296000" indent="-216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7pPr>
      <a:lvl8pPr marL="1512000" indent="-216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8pPr>
      <a:lvl9pPr marL="1728000" indent="-216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p15:clr>
            <a:srgbClr val="F26B43"/>
          </p15:clr>
        </p15:guide>
        <p15:guide id="2" pos="3840">
          <p15:clr>
            <a:srgbClr val="F26B43"/>
          </p15:clr>
        </p15:guide>
        <p15:guide id="3" pos="7514">
          <p15:clr>
            <a:srgbClr val="F26B43"/>
          </p15:clr>
        </p15:guide>
        <p15:guide id="4" pos="257">
          <p15:clr>
            <a:srgbClr val="F26B43"/>
          </p15:clr>
        </p15:guide>
        <p15:guide id="5" orient="horz" pos="164">
          <p15:clr>
            <a:srgbClr val="F26B43"/>
          </p15:clr>
        </p15:guide>
        <p15:guide id="6" orient="horz" pos="935">
          <p15:clr>
            <a:srgbClr val="F26B43"/>
          </p15:clr>
        </p15:guide>
        <p15:guide id="7" orient="horz" pos="3929">
          <p15:clr>
            <a:srgbClr val="F26B43"/>
          </p15:clr>
        </p15:guide>
        <p15:guide id="8" pos="7423">
          <p15:clr>
            <a:srgbClr val="F26B43"/>
          </p15:clr>
        </p15:guide>
        <p15:guide id="9" orient="horz" pos="41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9FD08B-29C5-E7E4-B9FA-3CDF9DB5EA8C}"/>
              </a:ext>
            </a:extLst>
          </p:cNvPr>
          <p:cNvSpPr>
            <a:spLocks noGrp="1"/>
          </p:cNvSpPr>
          <p:nvPr>
            <p:ph type="ctrTitle"/>
          </p:nvPr>
        </p:nvSpPr>
        <p:spPr/>
        <p:txBody>
          <a:bodyPr/>
          <a:lstStyle/>
          <a:p>
            <a:r>
              <a:rPr lang="de-DE" dirty="0"/>
              <a:t>Aktuelles aus der Berufsbildung</a:t>
            </a:r>
          </a:p>
        </p:txBody>
      </p:sp>
      <p:sp>
        <p:nvSpPr>
          <p:cNvPr id="3" name="Untertitel 2">
            <a:extLst>
              <a:ext uri="{FF2B5EF4-FFF2-40B4-BE49-F238E27FC236}">
                <a16:creationId xmlns:a16="http://schemas.microsoft.com/office/drawing/2014/main" id="{2D36C6A2-341A-3226-0B71-5EFA2621CD82}"/>
              </a:ext>
            </a:extLst>
          </p:cNvPr>
          <p:cNvSpPr>
            <a:spLocks noGrp="1"/>
          </p:cNvSpPr>
          <p:nvPr>
            <p:ph type="subTitle" idx="1"/>
          </p:nvPr>
        </p:nvSpPr>
        <p:spPr/>
        <p:txBody>
          <a:bodyPr/>
          <a:lstStyle/>
          <a:p>
            <a:r>
              <a:rPr lang="de-DE" dirty="0"/>
              <a:t>DHKT AN-</a:t>
            </a:r>
            <a:r>
              <a:rPr lang="de-DE" dirty="0" err="1"/>
              <a:t>Vizepräsi</a:t>
            </a:r>
            <a:r>
              <a:rPr lang="de-DE" dirty="0"/>
              <a:t>-tagung</a:t>
            </a:r>
          </a:p>
          <a:p>
            <a:r>
              <a:rPr lang="de-DE" dirty="0"/>
              <a:t>21.-22.04.2023 in Kassel</a:t>
            </a:r>
          </a:p>
        </p:txBody>
      </p:sp>
      <p:sp>
        <p:nvSpPr>
          <p:cNvPr id="4" name="Textplatzhalter 3">
            <a:extLst>
              <a:ext uri="{FF2B5EF4-FFF2-40B4-BE49-F238E27FC236}">
                <a16:creationId xmlns:a16="http://schemas.microsoft.com/office/drawing/2014/main" id="{39B04029-81EC-56C6-6691-F9D0349E45BE}"/>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2661271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8735F0F-63FD-0DB9-9ABA-76382DE57E32}"/>
              </a:ext>
            </a:extLst>
          </p:cNvPr>
          <p:cNvSpPr>
            <a:spLocks noGrp="1"/>
          </p:cNvSpPr>
          <p:nvPr>
            <p:ph idx="1"/>
          </p:nvPr>
        </p:nvSpPr>
        <p:spPr/>
        <p:txBody>
          <a:bodyPr/>
          <a:lstStyle/>
          <a:p>
            <a:endParaRPr lang="de-DE"/>
          </a:p>
        </p:txBody>
      </p:sp>
      <p:sp>
        <p:nvSpPr>
          <p:cNvPr id="4" name="Fußzeilenplatzhalter 3">
            <a:extLst>
              <a:ext uri="{FF2B5EF4-FFF2-40B4-BE49-F238E27FC236}">
                <a16:creationId xmlns:a16="http://schemas.microsoft.com/office/drawing/2014/main" id="{AF26A970-7F54-4B18-95D5-2FD9C0547503}"/>
              </a:ext>
            </a:extLst>
          </p:cNvPr>
          <p:cNvSpPr>
            <a:spLocks noGrp="1"/>
          </p:cNvSpPr>
          <p:nvPr>
            <p:ph type="ftr" sz="quarter" idx="11"/>
          </p:nvPr>
        </p:nvSpPr>
        <p:spPr/>
        <p:txBody>
          <a:bodyPr/>
          <a:lstStyle/>
          <a:p>
            <a:r>
              <a:rPr lang="de-DE"/>
              <a:t>DGB Bundesvorstand, Abteilung Bildungspolitik und Bildungsarbeit</a:t>
            </a:r>
            <a:endParaRPr lang="de-DE" dirty="0"/>
          </a:p>
        </p:txBody>
      </p:sp>
      <p:sp>
        <p:nvSpPr>
          <p:cNvPr id="5" name="Foliennummernplatzhalter 4">
            <a:extLst>
              <a:ext uri="{FF2B5EF4-FFF2-40B4-BE49-F238E27FC236}">
                <a16:creationId xmlns:a16="http://schemas.microsoft.com/office/drawing/2014/main" id="{06F6B657-6AE9-810B-DA5B-97ADA9EA5A48}"/>
              </a:ext>
            </a:extLst>
          </p:cNvPr>
          <p:cNvSpPr>
            <a:spLocks noGrp="1"/>
          </p:cNvSpPr>
          <p:nvPr>
            <p:ph type="sldNum" sz="quarter" idx="12"/>
          </p:nvPr>
        </p:nvSpPr>
        <p:spPr/>
        <p:txBody>
          <a:bodyPr/>
          <a:lstStyle/>
          <a:p>
            <a:fld id="{FF5C4DC4-96A9-4D6A-83FC-B1E7B9100F3A}" type="slidenum">
              <a:rPr lang="de-DE" smtClean="0"/>
              <a:pPr/>
              <a:t>10</a:t>
            </a:fld>
            <a:endParaRPr lang="de-DE" dirty="0"/>
          </a:p>
        </p:txBody>
      </p:sp>
      <p:pic>
        <p:nvPicPr>
          <p:cNvPr id="7" name="Grafik 6">
            <a:extLst>
              <a:ext uri="{FF2B5EF4-FFF2-40B4-BE49-F238E27FC236}">
                <a16:creationId xmlns:a16="http://schemas.microsoft.com/office/drawing/2014/main" id="{A20ACDC2-36F6-252F-02FB-A3E056175191}"/>
              </a:ext>
            </a:extLst>
          </p:cNvPr>
          <p:cNvPicPr>
            <a:picLocks noChangeAspect="1"/>
          </p:cNvPicPr>
          <p:nvPr/>
        </p:nvPicPr>
        <p:blipFill>
          <a:blip r:embed="rId2"/>
          <a:stretch>
            <a:fillRect/>
          </a:stretch>
        </p:blipFill>
        <p:spPr>
          <a:xfrm>
            <a:off x="0" y="1052736"/>
            <a:ext cx="12192000" cy="5392922"/>
          </a:xfrm>
          <a:prstGeom prst="rect">
            <a:avLst/>
          </a:prstGeom>
        </p:spPr>
      </p:pic>
    </p:spTree>
    <p:extLst>
      <p:ext uri="{BB962C8B-B14F-4D97-AF65-F5344CB8AC3E}">
        <p14:creationId xmlns:p14="http://schemas.microsoft.com/office/powerpoint/2010/main" val="2473917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ABAE24D-A177-3E5A-FE9D-C63BEB99FB86}"/>
              </a:ext>
            </a:extLst>
          </p:cNvPr>
          <p:cNvSpPr>
            <a:spLocks noGrp="1"/>
          </p:cNvSpPr>
          <p:nvPr>
            <p:ph idx="1"/>
          </p:nvPr>
        </p:nvSpPr>
        <p:spPr/>
        <p:txBody>
          <a:bodyPr/>
          <a:lstStyle/>
          <a:p>
            <a:endParaRPr lang="de-DE" dirty="0"/>
          </a:p>
        </p:txBody>
      </p:sp>
      <p:sp>
        <p:nvSpPr>
          <p:cNvPr id="4" name="Fußzeilenplatzhalter 3">
            <a:extLst>
              <a:ext uri="{FF2B5EF4-FFF2-40B4-BE49-F238E27FC236}">
                <a16:creationId xmlns:a16="http://schemas.microsoft.com/office/drawing/2014/main" id="{B7561EED-1733-5F16-7C9B-8B4D9101A898}"/>
              </a:ext>
            </a:extLst>
          </p:cNvPr>
          <p:cNvSpPr>
            <a:spLocks noGrp="1"/>
          </p:cNvSpPr>
          <p:nvPr>
            <p:ph type="ftr" sz="quarter" idx="11"/>
          </p:nvPr>
        </p:nvSpPr>
        <p:spPr/>
        <p:txBody>
          <a:bodyPr/>
          <a:lstStyle/>
          <a:p>
            <a:r>
              <a:rPr lang="de-DE"/>
              <a:t>DGB Bundesvorstand, Abteilung Bildungspolitik und Bildungsarbeit</a:t>
            </a:r>
            <a:endParaRPr lang="de-DE" dirty="0"/>
          </a:p>
        </p:txBody>
      </p:sp>
      <p:sp>
        <p:nvSpPr>
          <p:cNvPr id="5" name="Foliennummernplatzhalter 4">
            <a:extLst>
              <a:ext uri="{FF2B5EF4-FFF2-40B4-BE49-F238E27FC236}">
                <a16:creationId xmlns:a16="http://schemas.microsoft.com/office/drawing/2014/main" id="{E19AA96E-A2E8-9D4D-8ACA-334376483B32}"/>
              </a:ext>
            </a:extLst>
          </p:cNvPr>
          <p:cNvSpPr>
            <a:spLocks noGrp="1"/>
          </p:cNvSpPr>
          <p:nvPr>
            <p:ph type="sldNum" sz="quarter" idx="12"/>
          </p:nvPr>
        </p:nvSpPr>
        <p:spPr/>
        <p:txBody>
          <a:bodyPr/>
          <a:lstStyle/>
          <a:p>
            <a:fld id="{FF5C4DC4-96A9-4D6A-83FC-B1E7B9100F3A}" type="slidenum">
              <a:rPr lang="de-DE" smtClean="0"/>
              <a:pPr/>
              <a:t>11</a:t>
            </a:fld>
            <a:endParaRPr lang="de-DE" dirty="0"/>
          </a:p>
        </p:txBody>
      </p:sp>
      <p:pic>
        <p:nvPicPr>
          <p:cNvPr id="9" name="Grafik 8">
            <a:extLst>
              <a:ext uri="{FF2B5EF4-FFF2-40B4-BE49-F238E27FC236}">
                <a16:creationId xmlns:a16="http://schemas.microsoft.com/office/drawing/2014/main" id="{9B8163B5-920F-DDC3-2E98-AC1BAFAED71A}"/>
              </a:ext>
            </a:extLst>
          </p:cNvPr>
          <p:cNvPicPr>
            <a:picLocks noChangeAspect="1"/>
          </p:cNvPicPr>
          <p:nvPr/>
        </p:nvPicPr>
        <p:blipFill>
          <a:blip r:embed="rId2"/>
          <a:stretch>
            <a:fillRect/>
          </a:stretch>
        </p:blipFill>
        <p:spPr>
          <a:xfrm>
            <a:off x="0" y="1152125"/>
            <a:ext cx="12192000" cy="5231200"/>
          </a:xfrm>
          <a:prstGeom prst="rect">
            <a:avLst/>
          </a:prstGeom>
        </p:spPr>
      </p:pic>
      <p:sp>
        <p:nvSpPr>
          <p:cNvPr id="2" name="Textfeld 1">
            <a:extLst>
              <a:ext uri="{FF2B5EF4-FFF2-40B4-BE49-F238E27FC236}">
                <a16:creationId xmlns:a16="http://schemas.microsoft.com/office/drawing/2014/main" id="{FA10B8C8-BC03-DE4A-15F0-EC923A3DB706}"/>
              </a:ext>
            </a:extLst>
          </p:cNvPr>
          <p:cNvSpPr txBox="1"/>
          <p:nvPr/>
        </p:nvSpPr>
        <p:spPr>
          <a:xfrm>
            <a:off x="263352" y="4293096"/>
            <a:ext cx="5832648" cy="707886"/>
          </a:xfrm>
          <a:prstGeom prst="rect">
            <a:avLst/>
          </a:prstGeom>
          <a:noFill/>
        </p:spPr>
        <p:txBody>
          <a:bodyPr wrap="square" rtlCol="0">
            <a:spAutoFit/>
          </a:bodyPr>
          <a:lstStyle/>
          <a:p>
            <a:pPr algn="ctr"/>
            <a:r>
              <a:rPr lang="de-DE" sz="2000" b="1" dirty="0">
                <a:solidFill>
                  <a:srgbClr val="FF0000"/>
                </a:solidFill>
              </a:rPr>
              <a:t>Zahl der Neuverträge im Handwerk sinkt 2022 erstmals unter 130.000 (</a:t>
            </a:r>
            <a:r>
              <a:rPr lang="de-DE" sz="2000" b="1" dirty="0" err="1">
                <a:solidFill>
                  <a:srgbClr val="FF0000"/>
                </a:solidFill>
              </a:rPr>
              <a:t>lt.DHKT</a:t>
            </a:r>
            <a:r>
              <a:rPr lang="de-DE" sz="2000" b="1" dirty="0">
                <a:solidFill>
                  <a:srgbClr val="FF0000"/>
                </a:solidFill>
              </a:rPr>
              <a:t>-Bildungsbericht)</a:t>
            </a:r>
          </a:p>
        </p:txBody>
      </p:sp>
    </p:spTree>
    <p:extLst>
      <p:ext uri="{BB962C8B-B14F-4D97-AF65-F5344CB8AC3E}">
        <p14:creationId xmlns:p14="http://schemas.microsoft.com/office/powerpoint/2010/main" val="3488670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2716491-DA61-68ED-2E00-E7072F53DF6D}"/>
              </a:ext>
            </a:extLst>
          </p:cNvPr>
          <p:cNvSpPr>
            <a:spLocks noGrp="1"/>
          </p:cNvSpPr>
          <p:nvPr>
            <p:ph idx="1"/>
          </p:nvPr>
        </p:nvSpPr>
        <p:spPr/>
        <p:txBody>
          <a:bodyPr/>
          <a:lstStyle/>
          <a:p>
            <a:endParaRPr lang="de-DE"/>
          </a:p>
        </p:txBody>
      </p:sp>
      <p:sp>
        <p:nvSpPr>
          <p:cNvPr id="4" name="Fußzeilenplatzhalter 3">
            <a:extLst>
              <a:ext uri="{FF2B5EF4-FFF2-40B4-BE49-F238E27FC236}">
                <a16:creationId xmlns:a16="http://schemas.microsoft.com/office/drawing/2014/main" id="{01E164E0-BB3A-E28E-1DAF-5BC00EC8363F}"/>
              </a:ext>
            </a:extLst>
          </p:cNvPr>
          <p:cNvSpPr>
            <a:spLocks noGrp="1"/>
          </p:cNvSpPr>
          <p:nvPr>
            <p:ph type="ftr" sz="quarter" idx="11"/>
          </p:nvPr>
        </p:nvSpPr>
        <p:spPr/>
        <p:txBody>
          <a:bodyPr/>
          <a:lstStyle/>
          <a:p>
            <a:r>
              <a:rPr lang="de-DE"/>
              <a:t>DGB Bundesvorstand, Abteilung Bildungspolitik und Bildungsarbeit</a:t>
            </a:r>
            <a:endParaRPr lang="de-DE" dirty="0"/>
          </a:p>
        </p:txBody>
      </p:sp>
      <p:sp>
        <p:nvSpPr>
          <p:cNvPr id="5" name="Foliennummernplatzhalter 4">
            <a:extLst>
              <a:ext uri="{FF2B5EF4-FFF2-40B4-BE49-F238E27FC236}">
                <a16:creationId xmlns:a16="http://schemas.microsoft.com/office/drawing/2014/main" id="{3C4B791E-7388-DF56-6148-8486E8C49CC1}"/>
              </a:ext>
            </a:extLst>
          </p:cNvPr>
          <p:cNvSpPr>
            <a:spLocks noGrp="1"/>
          </p:cNvSpPr>
          <p:nvPr>
            <p:ph type="sldNum" sz="quarter" idx="12"/>
          </p:nvPr>
        </p:nvSpPr>
        <p:spPr/>
        <p:txBody>
          <a:bodyPr/>
          <a:lstStyle/>
          <a:p>
            <a:fld id="{FF5C4DC4-96A9-4D6A-83FC-B1E7B9100F3A}" type="slidenum">
              <a:rPr lang="de-DE" smtClean="0"/>
              <a:pPr/>
              <a:t>12</a:t>
            </a:fld>
            <a:endParaRPr lang="de-DE" dirty="0"/>
          </a:p>
        </p:txBody>
      </p:sp>
      <p:pic>
        <p:nvPicPr>
          <p:cNvPr id="9" name="Grafik 8">
            <a:extLst>
              <a:ext uri="{FF2B5EF4-FFF2-40B4-BE49-F238E27FC236}">
                <a16:creationId xmlns:a16="http://schemas.microsoft.com/office/drawing/2014/main" id="{0A45D4FA-6B14-2919-0A67-A9E758D0E088}"/>
              </a:ext>
            </a:extLst>
          </p:cNvPr>
          <p:cNvPicPr>
            <a:picLocks noChangeAspect="1"/>
          </p:cNvPicPr>
          <p:nvPr/>
        </p:nvPicPr>
        <p:blipFill>
          <a:blip r:embed="rId2"/>
          <a:stretch>
            <a:fillRect/>
          </a:stretch>
        </p:blipFill>
        <p:spPr>
          <a:xfrm>
            <a:off x="0" y="1052736"/>
            <a:ext cx="12192000" cy="5330589"/>
          </a:xfrm>
          <a:prstGeom prst="rect">
            <a:avLst/>
          </a:prstGeom>
        </p:spPr>
      </p:pic>
    </p:spTree>
    <p:extLst>
      <p:ext uri="{BB962C8B-B14F-4D97-AF65-F5344CB8AC3E}">
        <p14:creationId xmlns:p14="http://schemas.microsoft.com/office/powerpoint/2010/main" val="351210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636B1C6-8A40-DF4E-B2F8-4FF7DCE108E2}"/>
              </a:ext>
            </a:extLst>
          </p:cNvPr>
          <p:cNvSpPr>
            <a:spLocks noGrp="1"/>
          </p:cNvSpPr>
          <p:nvPr>
            <p:ph idx="1"/>
          </p:nvPr>
        </p:nvSpPr>
        <p:spPr/>
        <p:txBody>
          <a:bodyPr/>
          <a:lstStyle/>
          <a:p>
            <a:endParaRPr lang="de-DE"/>
          </a:p>
        </p:txBody>
      </p:sp>
      <p:sp>
        <p:nvSpPr>
          <p:cNvPr id="4" name="Fußzeilenplatzhalter 3">
            <a:extLst>
              <a:ext uri="{FF2B5EF4-FFF2-40B4-BE49-F238E27FC236}">
                <a16:creationId xmlns:a16="http://schemas.microsoft.com/office/drawing/2014/main" id="{8CE731EA-4BED-3488-D567-90F60109591C}"/>
              </a:ext>
            </a:extLst>
          </p:cNvPr>
          <p:cNvSpPr>
            <a:spLocks noGrp="1"/>
          </p:cNvSpPr>
          <p:nvPr>
            <p:ph type="ftr" sz="quarter" idx="11"/>
          </p:nvPr>
        </p:nvSpPr>
        <p:spPr/>
        <p:txBody>
          <a:bodyPr/>
          <a:lstStyle/>
          <a:p>
            <a:r>
              <a:rPr lang="de-DE"/>
              <a:t>DGB Bundesvorstand, Abteilung Bildungspolitik und Bildungsarbeit</a:t>
            </a:r>
            <a:endParaRPr lang="de-DE" dirty="0"/>
          </a:p>
        </p:txBody>
      </p:sp>
      <p:sp>
        <p:nvSpPr>
          <p:cNvPr id="5" name="Foliennummernplatzhalter 4">
            <a:extLst>
              <a:ext uri="{FF2B5EF4-FFF2-40B4-BE49-F238E27FC236}">
                <a16:creationId xmlns:a16="http://schemas.microsoft.com/office/drawing/2014/main" id="{3EEAD2BE-912F-AF81-D684-B0F4038E84A6}"/>
              </a:ext>
            </a:extLst>
          </p:cNvPr>
          <p:cNvSpPr>
            <a:spLocks noGrp="1"/>
          </p:cNvSpPr>
          <p:nvPr>
            <p:ph type="sldNum" sz="quarter" idx="12"/>
          </p:nvPr>
        </p:nvSpPr>
        <p:spPr/>
        <p:txBody>
          <a:bodyPr/>
          <a:lstStyle/>
          <a:p>
            <a:fld id="{FF5C4DC4-96A9-4D6A-83FC-B1E7B9100F3A}" type="slidenum">
              <a:rPr lang="de-DE" smtClean="0"/>
              <a:pPr/>
              <a:t>13</a:t>
            </a:fld>
            <a:endParaRPr lang="de-DE" dirty="0"/>
          </a:p>
        </p:txBody>
      </p:sp>
      <p:pic>
        <p:nvPicPr>
          <p:cNvPr id="7" name="Grafik 6">
            <a:extLst>
              <a:ext uri="{FF2B5EF4-FFF2-40B4-BE49-F238E27FC236}">
                <a16:creationId xmlns:a16="http://schemas.microsoft.com/office/drawing/2014/main" id="{D8E3D088-0850-833E-FB90-999FB0A76798}"/>
              </a:ext>
            </a:extLst>
          </p:cNvPr>
          <p:cNvPicPr>
            <a:picLocks noChangeAspect="1"/>
          </p:cNvPicPr>
          <p:nvPr/>
        </p:nvPicPr>
        <p:blipFill>
          <a:blip r:embed="rId2"/>
          <a:stretch>
            <a:fillRect/>
          </a:stretch>
        </p:blipFill>
        <p:spPr>
          <a:xfrm>
            <a:off x="0" y="1052735"/>
            <a:ext cx="12192000" cy="5349827"/>
          </a:xfrm>
          <a:prstGeom prst="rect">
            <a:avLst/>
          </a:prstGeom>
        </p:spPr>
      </p:pic>
    </p:spTree>
    <p:extLst>
      <p:ext uri="{BB962C8B-B14F-4D97-AF65-F5344CB8AC3E}">
        <p14:creationId xmlns:p14="http://schemas.microsoft.com/office/powerpoint/2010/main" val="2620681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E7512C3-145B-736A-BA27-6433E94A7F2E}"/>
              </a:ext>
            </a:extLst>
          </p:cNvPr>
          <p:cNvSpPr>
            <a:spLocks noGrp="1"/>
          </p:cNvSpPr>
          <p:nvPr>
            <p:ph idx="1"/>
          </p:nvPr>
        </p:nvSpPr>
        <p:spPr/>
        <p:txBody>
          <a:bodyPr/>
          <a:lstStyle/>
          <a:p>
            <a:endParaRPr lang="de-DE"/>
          </a:p>
        </p:txBody>
      </p:sp>
      <p:sp>
        <p:nvSpPr>
          <p:cNvPr id="4" name="Fußzeilenplatzhalter 3">
            <a:extLst>
              <a:ext uri="{FF2B5EF4-FFF2-40B4-BE49-F238E27FC236}">
                <a16:creationId xmlns:a16="http://schemas.microsoft.com/office/drawing/2014/main" id="{B1E26466-F626-0698-37AF-5BCEA0AD9AF2}"/>
              </a:ext>
            </a:extLst>
          </p:cNvPr>
          <p:cNvSpPr>
            <a:spLocks noGrp="1"/>
          </p:cNvSpPr>
          <p:nvPr>
            <p:ph type="ftr" sz="quarter" idx="11"/>
          </p:nvPr>
        </p:nvSpPr>
        <p:spPr/>
        <p:txBody>
          <a:bodyPr/>
          <a:lstStyle/>
          <a:p>
            <a:r>
              <a:rPr lang="de-DE"/>
              <a:t>DGB Bundesvorstand, Abteilung Bildungspolitik und Bildungsarbeit</a:t>
            </a:r>
            <a:endParaRPr lang="de-DE" dirty="0"/>
          </a:p>
        </p:txBody>
      </p:sp>
      <p:sp>
        <p:nvSpPr>
          <p:cNvPr id="5" name="Foliennummernplatzhalter 4">
            <a:extLst>
              <a:ext uri="{FF2B5EF4-FFF2-40B4-BE49-F238E27FC236}">
                <a16:creationId xmlns:a16="http://schemas.microsoft.com/office/drawing/2014/main" id="{8057437C-7889-64D0-D623-41930BE4EBBD}"/>
              </a:ext>
            </a:extLst>
          </p:cNvPr>
          <p:cNvSpPr>
            <a:spLocks noGrp="1"/>
          </p:cNvSpPr>
          <p:nvPr>
            <p:ph type="sldNum" sz="quarter" idx="12"/>
          </p:nvPr>
        </p:nvSpPr>
        <p:spPr/>
        <p:txBody>
          <a:bodyPr/>
          <a:lstStyle/>
          <a:p>
            <a:fld id="{FF5C4DC4-96A9-4D6A-83FC-B1E7B9100F3A}" type="slidenum">
              <a:rPr lang="de-DE" smtClean="0"/>
              <a:pPr/>
              <a:t>14</a:t>
            </a:fld>
            <a:endParaRPr lang="de-DE" dirty="0"/>
          </a:p>
        </p:txBody>
      </p:sp>
      <p:pic>
        <p:nvPicPr>
          <p:cNvPr id="7" name="Grafik 6">
            <a:extLst>
              <a:ext uri="{FF2B5EF4-FFF2-40B4-BE49-F238E27FC236}">
                <a16:creationId xmlns:a16="http://schemas.microsoft.com/office/drawing/2014/main" id="{02FF6A93-E58C-D53A-8DF1-9AFCDFC51A31}"/>
              </a:ext>
            </a:extLst>
          </p:cNvPr>
          <p:cNvPicPr>
            <a:picLocks noChangeAspect="1"/>
          </p:cNvPicPr>
          <p:nvPr/>
        </p:nvPicPr>
        <p:blipFill>
          <a:blip r:embed="rId2"/>
          <a:stretch>
            <a:fillRect/>
          </a:stretch>
        </p:blipFill>
        <p:spPr>
          <a:xfrm>
            <a:off x="0" y="1052736"/>
            <a:ext cx="12192000" cy="5282496"/>
          </a:xfrm>
          <a:prstGeom prst="rect">
            <a:avLst/>
          </a:prstGeom>
        </p:spPr>
      </p:pic>
    </p:spTree>
    <p:extLst>
      <p:ext uri="{BB962C8B-B14F-4D97-AF65-F5344CB8AC3E}">
        <p14:creationId xmlns:p14="http://schemas.microsoft.com/office/powerpoint/2010/main" val="2251261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C9BCF69-0B7D-2514-D84F-732760C86B54}"/>
              </a:ext>
            </a:extLst>
          </p:cNvPr>
          <p:cNvSpPr>
            <a:spLocks noGrp="1"/>
          </p:cNvSpPr>
          <p:nvPr>
            <p:ph idx="1"/>
          </p:nvPr>
        </p:nvSpPr>
        <p:spPr/>
        <p:txBody>
          <a:bodyPr/>
          <a:lstStyle/>
          <a:p>
            <a:endParaRPr lang="de-DE"/>
          </a:p>
        </p:txBody>
      </p:sp>
      <p:sp>
        <p:nvSpPr>
          <p:cNvPr id="4" name="Fußzeilenplatzhalter 3">
            <a:extLst>
              <a:ext uri="{FF2B5EF4-FFF2-40B4-BE49-F238E27FC236}">
                <a16:creationId xmlns:a16="http://schemas.microsoft.com/office/drawing/2014/main" id="{1DFF46EA-6C40-092D-3337-2EAEA42605EC}"/>
              </a:ext>
            </a:extLst>
          </p:cNvPr>
          <p:cNvSpPr>
            <a:spLocks noGrp="1"/>
          </p:cNvSpPr>
          <p:nvPr>
            <p:ph type="ftr" sz="quarter" idx="11"/>
          </p:nvPr>
        </p:nvSpPr>
        <p:spPr/>
        <p:txBody>
          <a:bodyPr/>
          <a:lstStyle/>
          <a:p>
            <a:r>
              <a:rPr lang="de-DE"/>
              <a:t>DGB Bundesvorstand, Abteilung Bildungspolitik und Bildungsarbeit</a:t>
            </a:r>
            <a:endParaRPr lang="de-DE" dirty="0"/>
          </a:p>
        </p:txBody>
      </p:sp>
      <p:sp>
        <p:nvSpPr>
          <p:cNvPr id="5" name="Foliennummernplatzhalter 4">
            <a:extLst>
              <a:ext uri="{FF2B5EF4-FFF2-40B4-BE49-F238E27FC236}">
                <a16:creationId xmlns:a16="http://schemas.microsoft.com/office/drawing/2014/main" id="{DA46FC53-580C-5F1C-8633-058A7792D14D}"/>
              </a:ext>
            </a:extLst>
          </p:cNvPr>
          <p:cNvSpPr>
            <a:spLocks noGrp="1"/>
          </p:cNvSpPr>
          <p:nvPr>
            <p:ph type="sldNum" sz="quarter" idx="12"/>
          </p:nvPr>
        </p:nvSpPr>
        <p:spPr/>
        <p:txBody>
          <a:bodyPr/>
          <a:lstStyle/>
          <a:p>
            <a:fld id="{FF5C4DC4-96A9-4D6A-83FC-B1E7B9100F3A}" type="slidenum">
              <a:rPr lang="de-DE" smtClean="0"/>
              <a:pPr/>
              <a:t>15</a:t>
            </a:fld>
            <a:endParaRPr lang="de-DE" dirty="0"/>
          </a:p>
        </p:txBody>
      </p:sp>
      <p:pic>
        <p:nvPicPr>
          <p:cNvPr id="7" name="Grafik 6">
            <a:extLst>
              <a:ext uri="{FF2B5EF4-FFF2-40B4-BE49-F238E27FC236}">
                <a16:creationId xmlns:a16="http://schemas.microsoft.com/office/drawing/2014/main" id="{66CF903E-57C6-6736-B4AC-E80821C2DD4D}"/>
              </a:ext>
            </a:extLst>
          </p:cNvPr>
          <p:cNvPicPr>
            <a:picLocks noChangeAspect="1"/>
          </p:cNvPicPr>
          <p:nvPr/>
        </p:nvPicPr>
        <p:blipFill>
          <a:blip r:embed="rId2"/>
          <a:stretch>
            <a:fillRect/>
          </a:stretch>
        </p:blipFill>
        <p:spPr>
          <a:xfrm>
            <a:off x="23160" y="1196752"/>
            <a:ext cx="12192000" cy="5040655"/>
          </a:xfrm>
          <a:prstGeom prst="rect">
            <a:avLst/>
          </a:prstGeom>
        </p:spPr>
      </p:pic>
    </p:spTree>
    <p:extLst>
      <p:ext uri="{BB962C8B-B14F-4D97-AF65-F5344CB8AC3E}">
        <p14:creationId xmlns:p14="http://schemas.microsoft.com/office/powerpoint/2010/main" val="4089633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440B558-D76F-5F95-0359-668716A1745D}"/>
              </a:ext>
            </a:extLst>
          </p:cNvPr>
          <p:cNvSpPr>
            <a:spLocks noGrp="1"/>
          </p:cNvSpPr>
          <p:nvPr>
            <p:ph idx="1"/>
          </p:nvPr>
        </p:nvSpPr>
        <p:spPr/>
        <p:txBody>
          <a:bodyPr/>
          <a:lstStyle/>
          <a:p>
            <a:endParaRPr lang="de-DE"/>
          </a:p>
        </p:txBody>
      </p:sp>
      <p:sp>
        <p:nvSpPr>
          <p:cNvPr id="4" name="Fußzeilenplatzhalter 3">
            <a:extLst>
              <a:ext uri="{FF2B5EF4-FFF2-40B4-BE49-F238E27FC236}">
                <a16:creationId xmlns:a16="http://schemas.microsoft.com/office/drawing/2014/main" id="{7C6E19B5-420C-3312-EB8A-AC86B1C4BD47}"/>
              </a:ext>
            </a:extLst>
          </p:cNvPr>
          <p:cNvSpPr>
            <a:spLocks noGrp="1"/>
          </p:cNvSpPr>
          <p:nvPr>
            <p:ph type="ftr" sz="quarter" idx="11"/>
          </p:nvPr>
        </p:nvSpPr>
        <p:spPr/>
        <p:txBody>
          <a:bodyPr/>
          <a:lstStyle/>
          <a:p>
            <a:r>
              <a:rPr lang="de-DE"/>
              <a:t>DGB Bundesvorstand, Abteilung Bildungspolitik und Bildungsarbeit</a:t>
            </a:r>
            <a:endParaRPr lang="de-DE" dirty="0"/>
          </a:p>
        </p:txBody>
      </p:sp>
      <p:sp>
        <p:nvSpPr>
          <p:cNvPr id="5" name="Foliennummernplatzhalter 4">
            <a:extLst>
              <a:ext uri="{FF2B5EF4-FFF2-40B4-BE49-F238E27FC236}">
                <a16:creationId xmlns:a16="http://schemas.microsoft.com/office/drawing/2014/main" id="{D870EBBF-9CD5-F029-B330-A9BF91C53355}"/>
              </a:ext>
            </a:extLst>
          </p:cNvPr>
          <p:cNvSpPr>
            <a:spLocks noGrp="1"/>
          </p:cNvSpPr>
          <p:nvPr>
            <p:ph type="sldNum" sz="quarter" idx="12"/>
          </p:nvPr>
        </p:nvSpPr>
        <p:spPr/>
        <p:txBody>
          <a:bodyPr/>
          <a:lstStyle/>
          <a:p>
            <a:fld id="{FF5C4DC4-96A9-4D6A-83FC-B1E7B9100F3A}" type="slidenum">
              <a:rPr lang="de-DE" smtClean="0"/>
              <a:pPr/>
              <a:t>16</a:t>
            </a:fld>
            <a:endParaRPr lang="de-DE" dirty="0"/>
          </a:p>
        </p:txBody>
      </p:sp>
      <p:pic>
        <p:nvPicPr>
          <p:cNvPr id="7" name="Grafik 6">
            <a:extLst>
              <a:ext uri="{FF2B5EF4-FFF2-40B4-BE49-F238E27FC236}">
                <a16:creationId xmlns:a16="http://schemas.microsoft.com/office/drawing/2014/main" id="{E8236939-29AD-637B-6001-F210FA1690C6}"/>
              </a:ext>
            </a:extLst>
          </p:cNvPr>
          <p:cNvPicPr>
            <a:picLocks noChangeAspect="1"/>
          </p:cNvPicPr>
          <p:nvPr/>
        </p:nvPicPr>
        <p:blipFill>
          <a:blip r:embed="rId2"/>
          <a:stretch>
            <a:fillRect/>
          </a:stretch>
        </p:blipFill>
        <p:spPr>
          <a:xfrm>
            <a:off x="0" y="1052735"/>
            <a:ext cx="12192000" cy="5361741"/>
          </a:xfrm>
          <a:prstGeom prst="rect">
            <a:avLst/>
          </a:prstGeom>
        </p:spPr>
      </p:pic>
    </p:spTree>
    <p:extLst>
      <p:ext uri="{BB962C8B-B14F-4D97-AF65-F5344CB8AC3E}">
        <p14:creationId xmlns:p14="http://schemas.microsoft.com/office/powerpoint/2010/main" val="3481955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3E66164-684A-BFE1-791C-129CF08C9D79}"/>
              </a:ext>
            </a:extLst>
          </p:cNvPr>
          <p:cNvSpPr>
            <a:spLocks noGrp="1"/>
          </p:cNvSpPr>
          <p:nvPr>
            <p:ph idx="1"/>
          </p:nvPr>
        </p:nvSpPr>
        <p:spPr/>
        <p:txBody>
          <a:bodyPr/>
          <a:lstStyle/>
          <a:p>
            <a:endParaRPr lang="de-DE"/>
          </a:p>
        </p:txBody>
      </p:sp>
      <p:sp>
        <p:nvSpPr>
          <p:cNvPr id="4" name="Fußzeilenplatzhalter 3">
            <a:extLst>
              <a:ext uri="{FF2B5EF4-FFF2-40B4-BE49-F238E27FC236}">
                <a16:creationId xmlns:a16="http://schemas.microsoft.com/office/drawing/2014/main" id="{768E14AA-9951-C984-1B2A-04B9A28AB2B1}"/>
              </a:ext>
            </a:extLst>
          </p:cNvPr>
          <p:cNvSpPr>
            <a:spLocks noGrp="1"/>
          </p:cNvSpPr>
          <p:nvPr>
            <p:ph type="ftr" sz="quarter" idx="11"/>
          </p:nvPr>
        </p:nvSpPr>
        <p:spPr/>
        <p:txBody>
          <a:bodyPr/>
          <a:lstStyle/>
          <a:p>
            <a:r>
              <a:rPr lang="de-DE"/>
              <a:t>DGB Bundesvorstand, Abteilung Bildungspolitik und Bildungsarbeit</a:t>
            </a:r>
            <a:endParaRPr lang="de-DE" dirty="0"/>
          </a:p>
        </p:txBody>
      </p:sp>
      <p:sp>
        <p:nvSpPr>
          <p:cNvPr id="5" name="Foliennummernplatzhalter 4">
            <a:extLst>
              <a:ext uri="{FF2B5EF4-FFF2-40B4-BE49-F238E27FC236}">
                <a16:creationId xmlns:a16="http://schemas.microsoft.com/office/drawing/2014/main" id="{CA59AB75-BB4B-6921-50C1-C9F65CF0B410}"/>
              </a:ext>
            </a:extLst>
          </p:cNvPr>
          <p:cNvSpPr>
            <a:spLocks noGrp="1"/>
          </p:cNvSpPr>
          <p:nvPr>
            <p:ph type="sldNum" sz="quarter" idx="12"/>
          </p:nvPr>
        </p:nvSpPr>
        <p:spPr/>
        <p:txBody>
          <a:bodyPr/>
          <a:lstStyle/>
          <a:p>
            <a:fld id="{FF5C4DC4-96A9-4D6A-83FC-B1E7B9100F3A}" type="slidenum">
              <a:rPr lang="de-DE" smtClean="0"/>
              <a:pPr/>
              <a:t>17</a:t>
            </a:fld>
            <a:endParaRPr lang="de-DE" dirty="0"/>
          </a:p>
        </p:txBody>
      </p:sp>
      <p:pic>
        <p:nvPicPr>
          <p:cNvPr id="7" name="Grafik 6">
            <a:extLst>
              <a:ext uri="{FF2B5EF4-FFF2-40B4-BE49-F238E27FC236}">
                <a16:creationId xmlns:a16="http://schemas.microsoft.com/office/drawing/2014/main" id="{7CDFA798-874C-B2E4-82D1-04B5C91F29FB}"/>
              </a:ext>
            </a:extLst>
          </p:cNvPr>
          <p:cNvPicPr>
            <a:picLocks noChangeAspect="1"/>
          </p:cNvPicPr>
          <p:nvPr/>
        </p:nvPicPr>
        <p:blipFill>
          <a:blip r:embed="rId2"/>
          <a:stretch>
            <a:fillRect/>
          </a:stretch>
        </p:blipFill>
        <p:spPr>
          <a:xfrm>
            <a:off x="0" y="1052736"/>
            <a:ext cx="12192000" cy="5381279"/>
          </a:xfrm>
          <a:prstGeom prst="rect">
            <a:avLst/>
          </a:prstGeom>
        </p:spPr>
      </p:pic>
    </p:spTree>
    <p:extLst>
      <p:ext uri="{BB962C8B-B14F-4D97-AF65-F5344CB8AC3E}">
        <p14:creationId xmlns:p14="http://schemas.microsoft.com/office/powerpoint/2010/main" val="2924745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957597-8C15-3442-4974-738AFDD8F556}"/>
              </a:ext>
            </a:extLst>
          </p:cNvPr>
          <p:cNvSpPr>
            <a:spLocks noGrp="1"/>
          </p:cNvSpPr>
          <p:nvPr>
            <p:ph type="title"/>
          </p:nvPr>
        </p:nvSpPr>
        <p:spPr>
          <a:xfrm>
            <a:off x="407368" y="260350"/>
            <a:ext cx="10369152" cy="864000"/>
          </a:xfrm>
        </p:spPr>
        <p:txBody>
          <a:bodyPr/>
          <a:lstStyle/>
          <a:p>
            <a:r>
              <a:rPr lang="de-DE" b="1" dirty="0">
                <a:solidFill>
                  <a:schemeClr val="tx1"/>
                </a:solidFill>
              </a:rPr>
              <a:t>Entwicklung der Einmündungsquote aller institutionell erfassten Ausbildungsinteressierten (EQI)</a:t>
            </a:r>
          </a:p>
        </p:txBody>
      </p:sp>
      <p:sp>
        <p:nvSpPr>
          <p:cNvPr id="3" name="Inhaltsplatzhalter 2">
            <a:extLst>
              <a:ext uri="{FF2B5EF4-FFF2-40B4-BE49-F238E27FC236}">
                <a16:creationId xmlns:a16="http://schemas.microsoft.com/office/drawing/2014/main" id="{016D7583-5053-2AE5-D995-AB2DE4FE9EDD}"/>
              </a:ext>
            </a:extLst>
          </p:cNvPr>
          <p:cNvSpPr>
            <a:spLocks noGrp="1"/>
          </p:cNvSpPr>
          <p:nvPr>
            <p:ph idx="1"/>
          </p:nvPr>
        </p:nvSpPr>
        <p:spPr/>
        <p:txBody>
          <a:bodyPr/>
          <a:lstStyle/>
          <a:p>
            <a:endParaRPr lang="de-DE"/>
          </a:p>
        </p:txBody>
      </p:sp>
      <p:sp>
        <p:nvSpPr>
          <p:cNvPr id="4" name="Fußzeilenplatzhalter 3">
            <a:extLst>
              <a:ext uri="{FF2B5EF4-FFF2-40B4-BE49-F238E27FC236}">
                <a16:creationId xmlns:a16="http://schemas.microsoft.com/office/drawing/2014/main" id="{0B577628-5334-7D4D-4081-36417D9899DB}"/>
              </a:ext>
            </a:extLst>
          </p:cNvPr>
          <p:cNvSpPr>
            <a:spLocks noGrp="1"/>
          </p:cNvSpPr>
          <p:nvPr>
            <p:ph type="ftr" sz="quarter" idx="11"/>
          </p:nvPr>
        </p:nvSpPr>
        <p:spPr/>
        <p:txBody>
          <a:bodyPr/>
          <a:lstStyle/>
          <a:p>
            <a:r>
              <a:rPr lang="de-DE"/>
              <a:t>DGB Bundesvorstand, Abteilung Bildungspolitik und Bildungsarbeit</a:t>
            </a:r>
            <a:endParaRPr lang="de-DE" dirty="0"/>
          </a:p>
        </p:txBody>
      </p:sp>
      <p:sp>
        <p:nvSpPr>
          <p:cNvPr id="5" name="Foliennummernplatzhalter 4">
            <a:extLst>
              <a:ext uri="{FF2B5EF4-FFF2-40B4-BE49-F238E27FC236}">
                <a16:creationId xmlns:a16="http://schemas.microsoft.com/office/drawing/2014/main" id="{5E084ADD-F84D-AC57-DBAA-9D170E8BAA7F}"/>
              </a:ext>
            </a:extLst>
          </p:cNvPr>
          <p:cNvSpPr>
            <a:spLocks noGrp="1"/>
          </p:cNvSpPr>
          <p:nvPr>
            <p:ph type="sldNum" sz="quarter" idx="12"/>
          </p:nvPr>
        </p:nvSpPr>
        <p:spPr/>
        <p:txBody>
          <a:bodyPr/>
          <a:lstStyle/>
          <a:p>
            <a:fld id="{FF5C4DC4-96A9-4D6A-83FC-B1E7B9100F3A}" type="slidenum">
              <a:rPr lang="de-DE" smtClean="0"/>
              <a:pPr/>
              <a:t>18</a:t>
            </a:fld>
            <a:endParaRPr lang="de-DE" dirty="0"/>
          </a:p>
        </p:txBody>
      </p:sp>
      <p:pic>
        <p:nvPicPr>
          <p:cNvPr id="9" name="Grafik 8">
            <a:extLst>
              <a:ext uri="{FF2B5EF4-FFF2-40B4-BE49-F238E27FC236}">
                <a16:creationId xmlns:a16="http://schemas.microsoft.com/office/drawing/2014/main" id="{F5797F33-0FEB-59D2-1606-A837A0E7B241}"/>
              </a:ext>
            </a:extLst>
          </p:cNvPr>
          <p:cNvPicPr>
            <a:picLocks noChangeAspect="1"/>
          </p:cNvPicPr>
          <p:nvPr/>
        </p:nvPicPr>
        <p:blipFill>
          <a:blip r:embed="rId2"/>
          <a:stretch>
            <a:fillRect/>
          </a:stretch>
        </p:blipFill>
        <p:spPr>
          <a:xfrm>
            <a:off x="5383" y="1394974"/>
            <a:ext cx="12192000" cy="4988351"/>
          </a:xfrm>
          <a:prstGeom prst="rect">
            <a:avLst/>
          </a:prstGeom>
        </p:spPr>
      </p:pic>
    </p:spTree>
    <p:extLst>
      <p:ext uri="{BB962C8B-B14F-4D97-AF65-F5344CB8AC3E}">
        <p14:creationId xmlns:p14="http://schemas.microsoft.com/office/powerpoint/2010/main" val="2448917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AC3CD3-A111-6036-85EB-4C0B805E186A}"/>
              </a:ext>
            </a:extLst>
          </p:cNvPr>
          <p:cNvSpPr>
            <a:spLocks noGrp="1"/>
          </p:cNvSpPr>
          <p:nvPr>
            <p:ph type="title"/>
          </p:nvPr>
        </p:nvSpPr>
        <p:spPr>
          <a:xfrm>
            <a:off x="407368" y="260350"/>
            <a:ext cx="10297144" cy="864000"/>
          </a:xfrm>
        </p:spPr>
        <p:txBody>
          <a:bodyPr/>
          <a:lstStyle/>
          <a:p>
            <a:r>
              <a:rPr lang="de-DE" b="1" dirty="0">
                <a:solidFill>
                  <a:schemeClr val="tx1"/>
                </a:solidFill>
              </a:rPr>
              <a:t>Einmündungsquote aller institutionell erfassten Ausbildungsinteressierten (EQI) nach Ländern</a:t>
            </a:r>
            <a:endParaRPr lang="de-DE" dirty="0"/>
          </a:p>
        </p:txBody>
      </p:sp>
      <p:sp>
        <p:nvSpPr>
          <p:cNvPr id="3" name="Inhaltsplatzhalter 2">
            <a:extLst>
              <a:ext uri="{FF2B5EF4-FFF2-40B4-BE49-F238E27FC236}">
                <a16:creationId xmlns:a16="http://schemas.microsoft.com/office/drawing/2014/main" id="{EB0D75FB-1BFD-10D2-0B05-FEF2F1D9AC5A}"/>
              </a:ext>
            </a:extLst>
          </p:cNvPr>
          <p:cNvSpPr>
            <a:spLocks noGrp="1"/>
          </p:cNvSpPr>
          <p:nvPr>
            <p:ph idx="1"/>
          </p:nvPr>
        </p:nvSpPr>
        <p:spPr/>
        <p:txBody>
          <a:bodyPr/>
          <a:lstStyle/>
          <a:p>
            <a:endParaRPr lang="de-DE"/>
          </a:p>
        </p:txBody>
      </p:sp>
      <p:sp>
        <p:nvSpPr>
          <p:cNvPr id="4" name="Fußzeilenplatzhalter 3">
            <a:extLst>
              <a:ext uri="{FF2B5EF4-FFF2-40B4-BE49-F238E27FC236}">
                <a16:creationId xmlns:a16="http://schemas.microsoft.com/office/drawing/2014/main" id="{45CC130B-6EE5-94FD-99DC-48B7A6840B67}"/>
              </a:ext>
            </a:extLst>
          </p:cNvPr>
          <p:cNvSpPr>
            <a:spLocks noGrp="1"/>
          </p:cNvSpPr>
          <p:nvPr>
            <p:ph type="ftr" sz="quarter" idx="11"/>
          </p:nvPr>
        </p:nvSpPr>
        <p:spPr/>
        <p:txBody>
          <a:bodyPr/>
          <a:lstStyle/>
          <a:p>
            <a:r>
              <a:rPr lang="de-DE" dirty="0"/>
              <a:t>DGB Bundesvorstand, Abteilung Bildungspolitik und Bildungsarbeit</a:t>
            </a:r>
          </a:p>
        </p:txBody>
      </p:sp>
      <p:sp>
        <p:nvSpPr>
          <p:cNvPr id="5" name="Foliennummernplatzhalter 4">
            <a:extLst>
              <a:ext uri="{FF2B5EF4-FFF2-40B4-BE49-F238E27FC236}">
                <a16:creationId xmlns:a16="http://schemas.microsoft.com/office/drawing/2014/main" id="{F8BF3CCB-AD2A-DD1C-0536-A876A12A9104}"/>
              </a:ext>
            </a:extLst>
          </p:cNvPr>
          <p:cNvSpPr>
            <a:spLocks noGrp="1"/>
          </p:cNvSpPr>
          <p:nvPr>
            <p:ph type="sldNum" sz="quarter" idx="12"/>
          </p:nvPr>
        </p:nvSpPr>
        <p:spPr/>
        <p:txBody>
          <a:bodyPr/>
          <a:lstStyle/>
          <a:p>
            <a:fld id="{FF5C4DC4-96A9-4D6A-83FC-B1E7B9100F3A}" type="slidenum">
              <a:rPr lang="de-DE" smtClean="0"/>
              <a:pPr/>
              <a:t>19</a:t>
            </a:fld>
            <a:endParaRPr lang="de-DE" dirty="0"/>
          </a:p>
        </p:txBody>
      </p:sp>
      <p:pic>
        <p:nvPicPr>
          <p:cNvPr id="7" name="Grafik 6">
            <a:extLst>
              <a:ext uri="{FF2B5EF4-FFF2-40B4-BE49-F238E27FC236}">
                <a16:creationId xmlns:a16="http://schemas.microsoft.com/office/drawing/2014/main" id="{86294198-C4F2-31CC-5D78-E4324F03C706}"/>
              </a:ext>
            </a:extLst>
          </p:cNvPr>
          <p:cNvPicPr>
            <a:picLocks noChangeAspect="1"/>
          </p:cNvPicPr>
          <p:nvPr/>
        </p:nvPicPr>
        <p:blipFill>
          <a:blip r:embed="rId2"/>
          <a:stretch>
            <a:fillRect/>
          </a:stretch>
        </p:blipFill>
        <p:spPr>
          <a:xfrm>
            <a:off x="-310" y="1038845"/>
            <a:ext cx="12192000" cy="5429985"/>
          </a:xfrm>
          <a:prstGeom prst="rect">
            <a:avLst/>
          </a:prstGeom>
        </p:spPr>
      </p:pic>
    </p:spTree>
    <p:extLst>
      <p:ext uri="{BB962C8B-B14F-4D97-AF65-F5344CB8AC3E}">
        <p14:creationId xmlns:p14="http://schemas.microsoft.com/office/powerpoint/2010/main" val="1277637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04A80E-B163-4ED9-AE4D-634C40A222BD}"/>
              </a:ext>
            </a:extLst>
          </p:cNvPr>
          <p:cNvSpPr>
            <a:spLocks noGrp="1"/>
          </p:cNvSpPr>
          <p:nvPr>
            <p:ph type="title"/>
          </p:nvPr>
        </p:nvSpPr>
        <p:spPr/>
        <p:txBody>
          <a:bodyPr/>
          <a:lstStyle/>
          <a:p>
            <a:r>
              <a:rPr lang="de-DE" dirty="0"/>
              <a:t>Neugeordnete Ausbildungsberufe 2023</a:t>
            </a:r>
          </a:p>
        </p:txBody>
      </p:sp>
      <p:sp>
        <p:nvSpPr>
          <p:cNvPr id="3" name="Inhaltsplatzhalter 2">
            <a:extLst>
              <a:ext uri="{FF2B5EF4-FFF2-40B4-BE49-F238E27FC236}">
                <a16:creationId xmlns:a16="http://schemas.microsoft.com/office/drawing/2014/main" id="{05BC1FA2-269C-40C1-8784-18D35452EB0C}"/>
              </a:ext>
            </a:extLst>
          </p:cNvPr>
          <p:cNvSpPr>
            <a:spLocks noGrp="1"/>
          </p:cNvSpPr>
          <p:nvPr>
            <p:ph sz="quarter" idx="19"/>
          </p:nvPr>
        </p:nvSpPr>
        <p:spPr>
          <a:xfrm>
            <a:off x="551384" y="1331137"/>
            <a:ext cx="8280151" cy="5174872"/>
          </a:xfrm>
        </p:spPr>
        <p:txBody>
          <a:bodyPr>
            <a:normAutofit/>
          </a:bodyPr>
          <a:lstStyle/>
          <a:p>
            <a:r>
              <a:rPr lang="de-DE" dirty="0"/>
              <a:t>Glasapparatebauer/in</a:t>
            </a:r>
          </a:p>
          <a:p>
            <a:r>
              <a:rPr lang="de-DE" dirty="0"/>
              <a:t>Karosserie- und Fahrzeugbaumechaniker/in</a:t>
            </a:r>
          </a:p>
          <a:p>
            <a:r>
              <a:rPr lang="de-DE" dirty="0"/>
              <a:t>Mediengestalter/in Digital und Print</a:t>
            </a:r>
          </a:p>
          <a:p>
            <a:r>
              <a:rPr lang="de-DE" dirty="0"/>
              <a:t>Gestalter/in für immersive Medien(neu)</a:t>
            </a:r>
          </a:p>
          <a:p>
            <a:r>
              <a:rPr lang="de-DE" dirty="0"/>
              <a:t>Steuerfachangestellte/r</a:t>
            </a:r>
          </a:p>
          <a:p>
            <a:r>
              <a:rPr lang="de-DE" dirty="0"/>
              <a:t>Kunststoff- und Kautschuktechnologe/-in</a:t>
            </a:r>
          </a:p>
          <a:p>
            <a:endParaRPr lang="de-DE" b="1" dirty="0"/>
          </a:p>
          <a:p>
            <a:endParaRPr lang="de-DE" b="1" dirty="0"/>
          </a:p>
          <a:p>
            <a:endParaRPr lang="de-DE" b="1" dirty="0"/>
          </a:p>
          <a:p>
            <a:endParaRPr lang="de-DE" b="1" dirty="0"/>
          </a:p>
          <a:p>
            <a:endParaRPr lang="de-DE" b="1" dirty="0"/>
          </a:p>
          <a:p>
            <a:endParaRPr lang="de-DE" b="1" dirty="0"/>
          </a:p>
          <a:p>
            <a:endParaRPr lang="de-DE" b="1" dirty="0"/>
          </a:p>
        </p:txBody>
      </p:sp>
      <p:sp>
        <p:nvSpPr>
          <p:cNvPr id="4" name="Fußzeilenplatzhalter 3">
            <a:extLst>
              <a:ext uri="{FF2B5EF4-FFF2-40B4-BE49-F238E27FC236}">
                <a16:creationId xmlns:a16="http://schemas.microsoft.com/office/drawing/2014/main" id="{571825F7-813A-4E66-BCBE-95F927392155}"/>
              </a:ext>
            </a:extLst>
          </p:cNvPr>
          <p:cNvSpPr>
            <a:spLocks noGrp="1"/>
          </p:cNvSpPr>
          <p:nvPr>
            <p:ph type="ftr" sz="quarter" idx="20"/>
          </p:nvPr>
        </p:nvSpPr>
        <p:spPr/>
        <p:txBody>
          <a:bodyPr/>
          <a:lstStyle/>
          <a:p>
            <a:r>
              <a:rPr lang="de-DE">
                <a:solidFill>
                  <a:prstClr val="black"/>
                </a:solidFill>
              </a:rPr>
              <a:t>DGB Bundesvorstand, Abteilung Bildungspolitk und Bildungsarbeit, Thomas Giessler</a:t>
            </a:r>
          </a:p>
        </p:txBody>
      </p:sp>
    </p:spTree>
    <p:extLst>
      <p:ext uri="{BB962C8B-B14F-4D97-AF65-F5344CB8AC3E}">
        <p14:creationId xmlns:p14="http://schemas.microsoft.com/office/powerpoint/2010/main" val="887306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0BA5526-C8EE-DC8B-C96B-415EAE5B5C80}"/>
              </a:ext>
            </a:extLst>
          </p:cNvPr>
          <p:cNvSpPr>
            <a:spLocks noGrp="1"/>
          </p:cNvSpPr>
          <p:nvPr>
            <p:ph idx="1"/>
          </p:nvPr>
        </p:nvSpPr>
        <p:spPr/>
        <p:txBody>
          <a:bodyPr/>
          <a:lstStyle/>
          <a:p>
            <a:endParaRPr lang="de-DE"/>
          </a:p>
        </p:txBody>
      </p:sp>
      <p:sp>
        <p:nvSpPr>
          <p:cNvPr id="4" name="Fußzeilenplatzhalter 3">
            <a:extLst>
              <a:ext uri="{FF2B5EF4-FFF2-40B4-BE49-F238E27FC236}">
                <a16:creationId xmlns:a16="http://schemas.microsoft.com/office/drawing/2014/main" id="{7594C889-8716-390F-15B2-07F5FF136CB6}"/>
              </a:ext>
            </a:extLst>
          </p:cNvPr>
          <p:cNvSpPr>
            <a:spLocks noGrp="1"/>
          </p:cNvSpPr>
          <p:nvPr>
            <p:ph type="ftr" sz="quarter" idx="11"/>
          </p:nvPr>
        </p:nvSpPr>
        <p:spPr/>
        <p:txBody>
          <a:bodyPr/>
          <a:lstStyle/>
          <a:p>
            <a:r>
              <a:rPr lang="de-DE" dirty="0"/>
              <a:t>DGB Bundesvorstand, Abteilung Bildungspolitik und Bildungsarbeit</a:t>
            </a:r>
          </a:p>
        </p:txBody>
      </p:sp>
      <p:sp>
        <p:nvSpPr>
          <p:cNvPr id="5" name="Foliennummernplatzhalter 4">
            <a:extLst>
              <a:ext uri="{FF2B5EF4-FFF2-40B4-BE49-F238E27FC236}">
                <a16:creationId xmlns:a16="http://schemas.microsoft.com/office/drawing/2014/main" id="{745D88FE-0FF1-E05B-C87F-E209AB989864}"/>
              </a:ext>
            </a:extLst>
          </p:cNvPr>
          <p:cNvSpPr>
            <a:spLocks noGrp="1"/>
          </p:cNvSpPr>
          <p:nvPr>
            <p:ph type="sldNum" sz="quarter" idx="12"/>
          </p:nvPr>
        </p:nvSpPr>
        <p:spPr/>
        <p:txBody>
          <a:bodyPr/>
          <a:lstStyle/>
          <a:p>
            <a:fld id="{FF5C4DC4-96A9-4D6A-83FC-B1E7B9100F3A}" type="slidenum">
              <a:rPr lang="de-DE" smtClean="0"/>
              <a:pPr/>
              <a:t>20</a:t>
            </a:fld>
            <a:endParaRPr lang="de-DE" dirty="0"/>
          </a:p>
        </p:txBody>
      </p:sp>
      <p:pic>
        <p:nvPicPr>
          <p:cNvPr id="7" name="Grafik 6">
            <a:extLst>
              <a:ext uri="{FF2B5EF4-FFF2-40B4-BE49-F238E27FC236}">
                <a16:creationId xmlns:a16="http://schemas.microsoft.com/office/drawing/2014/main" id="{70D0E1C7-62F4-90E4-7CA2-F9CFF3D7E4EE}"/>
              </a:ext>
            </a:extLst>
          </p:cNvPr>
          <p:cNvPicPr>
            <a:picLocks noChangeAspect="1"/>
          </p:cNvPicPr>
          <p:nvPr/>
        </p:nvPicPr>
        <p:blipFill>
          <a:blip r:embed="rId2"/>
          <a:stretch>
            <a:fillRect/>
          </a:stretch>
        </p:blipFill>
        <p:spPr>
          <a:xfrm>
            <a:off x="0" y="1052736"/>
            <a:ext cx="12192000" cy="5384884"/>
          </a:xfrm>
          <a:prstGeom prst="rect">
            <a:avLst/>
          </a:prstGeom>
        </p:spPr>
      </p:pic>
    </p:spTree>
    <p:extLst>
      <p:ext uri="{BB962C8B-B14F-4D97-AF65-F5344CB8AC3E}">
        <p14:creationId xmlns:p14="http://schemas.microsoft.com/office/powerpoint/2010/main" val="1012556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D6CD91ED-A517-3269-6631-CB9135CD6E86}"/>
              </a:ext>
            </a:extLst>
          </p:cNvPr>
          <p:cNvPicPr>
            <a:picLocks noGrp="1" noChangeAspect="1"/>
          </p:cNvPicPr>
          <p:nvPr>
            <p:ph idx="1"/>
          </p:nvPr>
        </p:nvPicPr>
        <p:blipFill>
          <a:blip r:embed="rId2"/>
          <a:stretch>
            <a:fillRect/>
          </a:stretch>
        </p:blipFill>
        <p:spPr>
          <a:xfrm>
            <a:off x="119336" y="980729"/>
            <a:ext cx="12072664" cy="5402596"/>
          </a:xfrm>
        </p:spPr>
      </p:pic>
      <p:sp>
        <p:nvSpPr>
          <p:cNvPr id="4" name="Fußzeilenplatzhalter 3">
            <a:extLst>
              <a:ext uri="{FF2B5EF4-FFF2-40B4-BE49-F238E27FC236}">
                <a16:creationId xmlns:a16="http://schemas.microsoft.com/office/drawing/2014/main" id="{52BD62E7-50FF-F453-CA3D-2FB935D8DA71}"/>
              </a:ext>
            </a:extLst>
          </p:cNvPr>
          <p:cNvSpPr>
            <a:spLocks noGrp="1"/>
          </p:cNvSpPr>
          <p:nvPr>
            <p:ph type="ftr" sz="quarter" idx="11"/>
          </p:nvPr>
        </p:nvSpPr>
        <p:spPr/>
        <p:txBody>
          <a:bodyPr/>
          <a:lstStyle/>
          <a:p>
            <a:r>
              <a:rPr lang="de-DE"/>
              <a:t>DGB Bundesvorstand, Abteilung Bildungspolitik und Bildungsarbeit</a:t>
            </a:r>
            <a:endParaRPr lang="de-DE" dirty="0"/>
          </a:p>
        </p:txBody>
      </p:sp>
      <p:sp>
        <p:nvSpPr>
          <p:cNvPr id="5" name="Foliennummernplatzhalter 4">
            <a:extLst>
              <a:ext uri="{FF2B5EF4-FFF2-40B4-BE49-F238E27FC236}">
                <a16:creationId xmlns:a16="http://schemas.microsoft.com/office/drawing/2014/main" id="{0280B414-ECF4-38D2-9EBE-99240F21DE53}"/>
              </a:ext>
            </a:extLst>
          </p:cNvPr>
          <p:cNvSpPr>
            <a:spLocks noGrp="1"/>
          </p:cNvSpPr>
          <p:nvPr>
            <p:ph type="sldNum" sz="quarter" idx="12"/>
          </p:nvPr>
        </p:nvSpPr>
        <p:spPr/>
        <p:txBody>
          <a:bodyPr/>
          <a:lstStyle/>
          <a:p>
            <a:fld id="{FF5C4DC4-96A9-4D6A-83FC-B1E7B9100F3A}" type="slidenum">
              <a:rPr lang="de-DE" smtClean="0"/>
              <a:pPr/>
              <a:t>21</a:t>
            </a:fld>
            <a:endParaRPr lang="de-DE" dirty="0"/>
          </a:p>
        </p:txBody>
      </p:sp>
    </p:spTree>
    <p:extLst>
      <p:ext uri="{BB962C8B-B14F-4D97-AF65-F5344CB8AC3E}">
        <p14:creationId xmlns:p14="http://schemas.microsoft.com/office/powerpoint/2010/main" val="2637284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AC4139-50E4-4FCE-230E-CA337638A9B2}"/>
              </a:ext>
            </a:extLst>
          </p:cNvPr>
          <p:cNvSpPr>
            <a:spLocks noGrp="1"/>
          </p:cNvSpPr>
          <p:nvPr>
            <p:ph type="title"/>
          </p:nvPr>
        </p:nvSpPr>
        <p:spPr/>
        <p:txBody>
          <a:bodyPr/>
          <a:lstStyle/>
          <a:p>
            <a:r>
              <a:rPr lang="de-DE" dirty="0"/>
              <a:t>DGB: Ausbildungsgarantie &amp; Zukunftsfonds</a:t>
            </a:r>
          </a:p>
        </p:txBody>
      </p:sp>
      <p:sp>
        <p:nvSpPr>
          <p:cNvPr id="3" name="Inhaltsplatzhalter 2">
            <a:extLst>
              <a:ext uri="{FF2B5EF4-FFF2-40B4-BE49-F238E27FC236}">
                <a16:creationId xmlns:a16="http://schemas.microsoft.com/office/drawing/2014/main" id="{9E5B0A4C-3D2A-DE90-5451-AE0C6EEBB114}"/>
              </a:ext>
            </a:extLst>
          </p:cNvPr>
          <p:cNvSpPr>
            <a:spLocks noGrp="1"/>
          </p:cNvSpPr>
          <p:nvPr>
            <p:ph idx="1"/>
          </p:nvPr>
        </p:nvSpPr>
        <p:spPr/>
        <p:txBody>
          <a:bodyPr/>
          <a:lstStyle/>
          <a:p>
            <a:r>
              <a:rPr lang="de-DE" dirty="0"/>
              <a:t>Beschluss Bundesvorstand vom September 2022: „Schluss mit Warteschleife. DGB-Vorschläge für eine umlagefinanzierte Ausbildungsgarantie“</a:t>
            </a:r>
          </a:p>
          <a:p>
            <a:pPr marL="342900" indent="-342900">
              <a:buFont typeface="Arial" panose="020B0604020202020204" pitchFamily="34" charset="0"/>
              <a:buChar char="•"/>
            </a:pPr>
            <a:r>
              <a:rPr lang="de-DE" dirty="0"/>
              <a:t>Zukunftsfonds</a:t>
            </a:r>
          </a:p>
          <a:p>
            <a:pPr marL="342900" indent="-342900">
              <a:buFont typeface="Arial" panose="020B0604020202020204" pitchFamily="34" charset="0"/>
              <a:buChar char="•"/>
            </a:pPr>
            <a:r>
              <a:rPr lang="de-DE" dirty="0"/>
              <a:t>Systematisches Übergangsmanagement (Jugendberufsagenturen ausbauen, Ausbildungsreife abschaffen, Assistierte Ausbildung stärker nutzen, Evaluation EQ)</a:t>
            </a:r>
          </a:p>
          <a:p>
            <a:pPr marL="342900" indent="-342900">
              <a:buFont typeface="Arial" panose="020B0604020202020204" pitchFamily="34" charset="0"/>
              <a:buChar char="•"/>
            </a:pPr>
            <a:r>
              <a:rPr lang="de-DE" dirty="0"/>
              <a:t>Mobilität (Junges Wohnen, ÖPNV-Tickets und –Angebot)</a:t>
            </a:r>
          </a:p>
          <a:p>
            <a:pPr marL="342900" indent="-342900">
              <a:buFont typeface="Arial" panose="020B0604020202020204" pitchFamily="34" charset="0"/>
              <a:buChar char="•"/>
            </a:pPr>
            <a:r>
              <a:rPr lang="de-DE" dirty="0"/>
              <a:t>Bei Bedarf außerbetriebliche Ausbildung schaffen</a:t>
            </a:r>
          </a:p>
          <a:p>
            <a:endParaRPr lang="de-DE" dirty="0"/>
          </a:p>
        </p:txBody>
      </p:sp>
      <p:sp>
        <p:nvSpPr>
          <p:cNvPr id="5" name="Foliennummernplatzhalter 4">
            <a:extLst>
              <a:ext uri="{FF2B5EF4-FFF2-40B4-BE49-F238E27FC236}">
                <a16:creationId xmlns:a16="http://schemas.microsoft.com/office/drawing/2014/main" id="{6CFB8608-B2D9-C5CB-0517-3D6DBC4E6117}"/>
              </a:ext>
            </a:extLst>
          </p:cNvPr>
          <p:cNvSpPr>
            <a:spLocks noGrp="1"/>
          </p:cNvSpPr>
          <p:nvPr>
            <p:ph type="sldNum" sz="quarter" idx="12"/>
          </p:nvPr>
        </p:nvSpPr>
        <p:spPr/>
        <p:txBody>
          <a:bodyPr/>
          <a:lstStyle/>
          <a:p>
            <a:fld id="{FF5C4DC4-96A9-4D6A-83FC-B1E7B9100F3A}" type="slidenum">
              <a:rPr lang="de-DE" smtClean="0"/>
              <a:pPr/>
              <a:t>22</a:t>
            </a:fld>
            <a:endParaRPr lang="de-DE" dirty="0"/>
          </a:p>
        </p:txBody>
      </p:sp>
      <p:sp>
        <p:nvSpPr>
          <p:cNvPr id="6" name="Fußzeilenplatzhalter 3">
            <a:extLst>
              <a:ext uri="{FF2B5EF4-FFF2-40B4-BE49-F238E27FC236}">
                <a16:creationId xmlns:a16="http://schemas.microsoft.com/office/drawing/2014/main" id="{AACD6931-A6CA-953C-3068-6D857318FBC5}"/>
              </a:ext>
            </a:extLst>
          </p:cNvPr>
          <p:cNvSpPr>
            <a:spLocks noGrp="1"/>
          </p:cNvSpPr>
          <p:nvPr>
            <p:ph type="ftr" sz="quarter" idx="11"/>
          </p:nvPr>
        </p:nvSpPr>
        <p:spPr>
          <a:xfrm>
            <a:off x="407988" y="6383338"/>
            <a:ext cx="8712200" cy="287337"/>
          </a:xfrm>
        </p:spPr>
        <p:txBody>
          <a:bodyPr/>
          <a:lstStyle/>
          <a:p>
            <a:r>
              <a:rPr lang="de-DE" dirty="0"/>
              <a:t>DGB Bundesvorstand, Abteilung Bildungspolitik und Bildungsarbeit</a:t>
            </a:r>
          </a:p>
        </p:txBody>
      </p:sp>
    </p:spTree>
    <p:extLst>
      <p:ext uri="{BB962C8B-B14F-4D97-AF65-F5344CB8AC3E}">
        <p14:creationId xmlns:p14="http://schemas.microsoft.com/office/powerpoint/2010/main" val="3915835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AD92C8-8D2B-36B7-CE0C-81B280F30580}"/>
              </a:ext>
            </a:extLst>
          </p:cNvPr>
          <p:cNvSpPr>
            <a:spLocks noGrp="1"/>
          </p:cNvSpPr>
          <p:nvPr>
            <p:ph type="title"/>
          </p:nvPr>
        </p:nvSpPr>
        <p:spPr/>
        <p:txBody>
          <a:bodyPr/>
          <a:lstStyle/>
          <a:p>
            <a:r>
              <a:rPr lang="de-DE" dirty="0"/>
              <a:t>Ausbildungsgarantie auf Bundesebene</a:t>
            </a:r>
          </a:p>
        </p:txBody>
      </p:sp>
      <p:sp>
        <p:nvSpPr>
          <p:cNvPr id="3" name="Inhaltsplatzhalter 2">
            <a:extLst>
              <a:ext uri="{FF2B5EF4-FFF2-40B4-BE49-F238E27FC236}">
                <a16:creationId xmlns:a16="http://schemas.microsoft.com/office/drawing/2014/main" id="{684DA19F-0740-917A-9C7F-1DC08DAA06C8}"/>
              </a:ext>
            </a:extLst>
          </p:cNvPr>
          <p:cNvSpPr>
            <a:spLocks noGrp="1"/>
          </p:cNvSpPr>
          <p:nvPr>
            <p:ph idx="1"/>
          </p:nvPr>
        </p:nvSpPr>
        <p:spPr/>
        <p:txBody>
          <a:bodyPr/>
          <a:lstStyle/>
          <a:p>
            <a:r>
              <a:rPr lang="de-DE" sz="1800" b="1" i="0" u="none" strike="noStrike" baseline="0" dirty="0">
                <a:solidFill>
                  <a:srgbClr val="000000"/>
                </a:solidFill>
                <a:latin typeface="Source Sans Pro" panose="020B0503030403020204" pitchFamily="34" charset="0"/>
              </a:rPr>
              <a:t>NEU: Mobilitätszuschuss </a:t>
            </a:r>
            <a:r>
              <a:rPr lang="de-DE" sz="1800" b="1" dirty="0">
                <a:solidFill>
                  <a:srgbClr val="000000"/>
                </a:solidFill>
                <a:latin typeface="Source Sans Pro" panose="020B0503030403020204" pitchFamily="34" charset="0"/>
              </a:rPr>
              <a:t>(§ 73a SGB III)</a:t>
            </a:r>
          </a:p>
          <a:p>
            <a:r>
              <a:rPr lang="de-DE" sz="1800" b="0" i="0" u="none" strike="noStrike" baseline="0" dirty="0">
                <a:solidFill>
                  <a:srgbClr val="000000"/>
                </a:solidFill>
                <a:latin typeface="Source Sans Pro" panose="020B0503030403020204" pitchFamily="34" charset="0"/>
              </a:rPr>
              <a:t>Junge Menschen können bei der Aufnahme einer Ausbildung unterstützt werden, wenn die Ausbildungsstätte nicht in angemessener Zeit erreicht werden kann. Die Höhe des Mobilitätszuschusses richtet sich nach den erforderlichen </a:t>
            </a:r>
            <a:r>
              <a:rPr lang="de-DE" sz="1800" b="0" i="0" u="none" strike="noStrike" baseline="0" dirty="0">
                <a:solidFill>
                  <a:srgbClr val="000000"/>
                </a:solidFill>
                <a:highlight>
                  <a:srgbClr val="FFFF00"/>
                </a:highlight>
                <a:latin typeface="Source Sans Pro" panose="020B0503030403020204" pitchFamily="34" charset="0"/>
              </a:rPr>
              <a:t>Fahrkosten für eine monatliche Familienheimfahrt</a:t>
            </a:r>
            <a:r>
              <a:rPr lang="de-DE" sz="1800" b="0" i="0" u="none" strike="noStrike" baseline="0" dirty="0">
                <a:solidFill>
                  <a:srgbClr val="000000"/>
                </a:solidFill>
                <a:latin typeface="Source Sans Pro" panose="020B0503030403020204" pitchFamily="34" charset="0"/>
              </a:rPr>
              <a:t>. </a:t>
            </a:r>
          </a:p>
          <a:p>
            <a:r>
              <a:rPr lang="de-DE" sz="1800" b="1" i="0" u="none" strike="noStrike" baseline="0" dirty="0">
                <a:solidFill>
                  <a:srgbClr val="000000"/>
                </a:solidFill>
                <a:latin typeface="Source Sans Pro" panose="020B0503030403020204" pitchFamily="34" charset="0"/>
              </a:rPr>
              <a:t>NEU: Berufsorientierungspraktikum (§48a SGB III)</a:t>
            </a:r>
            <a:endParaRPr lang="de-DE" sz="1800" b="0" i="0" u="none" strike="noStrike" baseline="0" dirty="0">
              <a:solidFill>
                <a:srgbClr val="000000"/>
              </a:solidFill>
              <a:latin typeface="Source Sans Pro" panose="020B0503030403020204" pitchFamily="34" charset="0"/>
            </a:endParaRPr>
          </a:p>
          <a:p>
            <a:r>
              <a:rPr lang="de-DE" sz="1800" b="0" i="0" u="none" strike="noStrike" baseline="0" dirty="0">
                <a:solidFill>
                  <a:srgbClr val="000000"/>
                </a:solidFill>
                <a:latin typeface="Source Sans Pro" panose="020B0503030403020204" pitchFamily="34" charset="0"/>
              </a:rPr>
              <a:t>Für „noch nicht abschließend beruflich orientierte junge Menschen“. Diese müssen für die Teilnahme u. a. ihre Vollzeitschulpflicht nach den Gesetzen der Länder absolviert haben und bei der Agentur für Arbeit ausbildungssuchend gemeldet sein. </a:t>
            </a:r>
            <a:r>
              <a:rPr lang="de-DE" sz="1800" b="0" i="0" u="none" strike="noStrike" baseline="0" dirty="0">
                <a:solidFill>
                  <a:srgbClr val="000000"/>
                </a:solidFill>
                <a:highlight>
                  <a:srgbClr val="FFFF00"/>
                </a:highlight>
                <a:latin typeface="Source Sans Pro" panose="020B0503030403020204" pitchFamily="34" charset="0"/>
              </a:rPr>
              <a:t>Es soll zwischen einer und sechs Wochen dauern</a:t>
            </a:r>
            <a:r>
              <a:rPr lang="de-DE" sz="1800" b="0" i="0" u="none" strike="noStrike" baseline="0" dirty="0">
                <a:solidFill>
                  <a:srgbClr val="000000"/>
                </a:solidFill>
                <a:latin typeface="Source Sans Pro" panose="020B0503030403020204" pitchFamily="34" charset="0"/>
              </a:rPr>
              <a:t> und kann bei mehreren Betrieben absolviert werden. </a:t>
            </a:r>
            <a:r>
              <a:rPr lang="de-DE" sz="1800" b="0" i="0" u="none" strike="noStrike" baseline="0" dirty="0">
                <a:solidFill>
                  <a:srgbClr val="000000"/>
                </a:solidFill>
                <a:highlight>
                  <a:srgbClr val="FFFF00"/>
                </a:highlight>
                <a:latin typeface="Source Sans Pro" panose="020B0503030403020204" pitchFamily="34" charset="0"/>
              </a:rPr>
              <a:t>Teilnehmer*innen werden durch Übernahme von Fahrt- und Unterkunftskosten gefördert. </a:t>
            </a:r>
          </a:p>
          <a:p>
            <a:r>
              <a:rPr lang="de-DE" sz="1800" b="1" i="0" u="none" strike="noStrike" baseline="0" dirty="0">
                <a:solidFill>
                  <a:srgbClr val="000000"/>
                </a:solidFill>
                <a:latin typeface="Source Sans Pro" panose="020B0503030403020204" pitchFamily="34" charset="0"/>
              </a:rPr>
              <a:t>Einstiegsqualifizierung (EQ) flexibilisiert</a:t>
            </a:r>
          </a:p>
          <a:p>
            <a:r>
              <a:rPr lang="de-DE" sz="1800" b="0" i="0" u="none" strike="noStrike" baseline="0" dirty="0">
                <a:solidFill>
                  <a:srgbClr val="000000"/>
                </a:solidFill>
                <a:highlight>
                  <a:srgbClr val="FFFF00"/>
                </a:highlight>
                <a:latin typeface="Source Sans Pro" panose="020B0503030403020204" pitchFamily="34" charset="0"/>
              </a:rPr>
              <a:t>Mindestdauer der EQ statt sechs nun vier Monate </a:t>
            </a:r>
            <a:r>
              <a:rPr lang="de-DE" sz="1800" b="0" i="0" u="none" strike="noStrike" baseline="0" dirty="0">
                <a:solidFill>
                  <a:srgbClr val="000000"/>
                </a:solidFill>
                <a:latin typeface="Source Sans Pro" panose="020B0503030403020204" pitchFamily="34" charset="0"/>
              </a:rPr>
              <a:t>&amp; Absolvieren in Teilzeit erleichtert. Öffnung für Berufe nach § 66 BBiG bzw. §42r HwO und bei Lösung des Ausbildungsvertrags beim selben Arbeitgeber. </a:t>
            </a:r>
            <a:r>
              <a:rPr lang="de-DE" sz="1800" b="0" i="0" u="none" strike="noStrike" baseline="0" dirty="0">
                <a:solidFill>
                  <a:srgbClr val="000000"/>
                </a:solidFill>
                <a:highlight>
                  <a:srgbClr val="FFFF00"/>
                </a:highlight>
                <a:latin typeface="Source Sans Pro" panose="020B0503030403020204" pitchFamily="34" charset="0"/>
              </a:rPr>
              <a:t>Es droht die Entwicklung zu einer vorgelagerten Probezeit. Anrechnung auf die anschließende Ausbildung möglich, findet aber kaum statt.</a:t>
            </a:r>
          </a:p>
          <a:p>
            <a:endParaRPr lang="de-DE" dirty="0"/>
          </a:p>
        </p:txBody>
      </p:sp>
      <p:sp>
        <p:nvSpPr>
          <p:cNvPr id="5" name="Foliennummernplatzhalter 4">
            <a:extLst>
              <a:ext uri="{FF2B5EF4-FFF2-40B4-BE49-F238E27FC236}">
                <a16:creationId xmlns:a16="http://schemas.microsoft.com/office/drawing/2014/main" id="{DE4B3C42-5524-9AD1-9363-24AA1EF27AD1}"/>
              </a:ext>
            </a:extLst>
          </p:cNvPr>
          <p:cNvSpPr>
            <a:spLocks noGrp="1"/>
          </p:cNvSpPr>
          <p:nvPr>
            <p:ph type="sldNum" sz="quarter" idx="12"/>
          </p:nvPr>
        </p:nvSpPr>
        <p:spPr/>
        <p:txBody>
          <a:bodyPr/>
          <a:lstStyle/>
          <a:p>
            <a:fld id="{FF5C4DC4-96A9-4D6A-83FC-B1E7B9100F3A}" type="slidenum">
              <a:rPr lang="de-DE" smtClean="0"/>
              <a:pPr/>
              <a:t>23</a:t>
            </a:fld>
            <a:endParaRPr lang="de-DE" dirty="0"/>
          </a:p>
        </p:txBody>
      </p:sp>
      <p:sp>
        <p:nvSpPr>
          <p:cNvPr id="6" name="Fußzeilenplatzhalter 3">
            <a:extLst>
              <a:ext uri="{FF2B5EF4-FFF2-40B4-BE49-F238E27FC236}">
                <a16:creationId xmlns:a16="http://schemas.microsoft.com/office/drawing/2014/main" id="{A978B613-C103-BF86-B61C-27CFEBA41CF0}"/>
              </a:ext>
            </a:extLst>
          </p:cNvPr>
          <p:cNvSpPr>
            <a:spLocks noGrp="1"/>
          </p:cNvSpPr>
          <p:nvPr>
            <p:ph type="ftr" sz="quarter" idx="11"/>
          </p:nvPr>
        </p:nvSpPr>
        <p:spPr>
          <a:xfrm>
            <a:off x="407988" y="6383338"/>
            <a:ext cx="8712200" cy="287337"/>
          </a:xfrm>
        </p:spPr>
        <p:txBody>
          <a:bodyPr/>
          <a:lstStyle/>
          <a:p>
            <a:r>
              <a:rPr lang="de-DE" dirty="0"/>
              <a:t>DGB Bundesvorstand, Abteilung Bildungspolitik und Bildungsarbeit</a:t>
            </a:r>
          </a:p>
        </p:txBody>
      </p:sp>
    </p:spTree>
    <p:extLst>
      <p:ext uri="{BB962C8B-B14F-4D97-AF65-F5344CB8AC3E}">
        <p14:creationId xmlns:p14="http://schemas.microsoft.com/office/powerpoint/2010/main" val="3786614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A986E70-CD88-3C2A-F36D-58C2FB42F8A7}"/>
              </a:ext>
            </a:extLst>
          </p:cNvPr>
          <p:cNvSpPr>
            <a:spLocks noGrp="1"/>
          </p:cNvSpPr>
          <p:nvPr>
            <p:ph type="title"/>
          </p:nvPr>
        </p:nvSpPr>
        <p:spPr/>
        <p:txBody>
          <a:bodyPr/>
          <a:lstStyle/>
          <a:p>
            <a:r>
              <a:rPr lang="de-DE" dirty="0"/>
              <a:t>Außerbetriebliche Ausbildung </a:t>
            </a:r>
          </a:p>
        </p:txBody>
      </p:sp>
      <p:sp>
        <p:nvSpPr>
          <p:cNvPr id="3" name="Inhaltsplatzhalter 2">
            <a:extLst>
              <a:ext uri="{FF2B5EF4-FFF2-40B4-BE49-F238E27FC236}">
                <a16:creationId xmlns:a16="http://schemas.microsoft.com/office/drawing/2014/main" id="{7DE003C9-5992-1CAD-A911-63CCA7A1689F}"/>
              </a:ext>
            </a:extLst>
          </p:cNvPr>
          <p:cNvSpPr>
            <a:spLocks noGrp="1"/>
          </p:cNvSpPr>
          <p:nvPr>
            <p:ph sz="half" idx="1"/>
          </p:nvPr>
        </p:nvSpPr>
        <p:spPr/>
        <p:txBody>
          <a:bodyPr/>
          <a:lstStyle/>
          <a:p>
            <a:r>
              <a:rPr lang="de-DE" sz="1800" b="1" i="0" u="none" strike="noStrike" baseline="0" dirty="0">
                <a:solidFill>
                  <a:srgbClr val="000000"/>
                </a:solidFill>
                <a:latin typeface="Source Sans Pro" panose="020B0503030403020204" pitchFamily="34" charset="0"/>
              </a:rPr>
              <a:t>§76 SGB III bestehende Fassung</a:t>
            </a:r>
          </a:p>
          <a:p>
            <a:r>
              <a:rPr lang="de-DE" sz="1400" b="0" i="0" dirty="0">
                <a:solidFill>
                  <a:srgbClr val="000000"/>
                </a:solidFill>
                <a:effectLst/>
                <a:latin typeface="Arial" panose="020B0604020202020204" pitchFamily="34" charset="0"/>
              </a:rPr>
              <a:t>(1) Die Agentur für Arbeit kann förderungsberechtigte junge Menschen durch eine nach § 57 Absatz 1 förderungsfähige Berufsausbildung in einer außerbetrieblichen Einrichtung (außerbetriebliche Berufsausbildung) fördern. Der Anteil betrieblicher Ausbildungsphasen je Ausbildungsjahr muss angemessen sein.</a:t>
            </a:r>
          </a:p>
          <a:p>
            <a:r>
              <a:rPr lang="de-DE" sz="1400" dirty="0">
                <a:solidFill>
                  <a:srgbClr val="000000"/>
                </a:solidFill>
                <a:latin typeface="Arial" panose="020B0604020202020204" pitchFamily="34" charset="0"/>
              </a:rPr>
              <a:t>(5) Förderungsberechtigt sind junge Menschen,</a:t>
            </a:r>
          </a:p>
          <a:p>
            <a:r>
              <a:rPr lang="de-DE" sz="1400" dirty="0">
                <a:solidFill>
                  <a:srgbClr val="000000"/>
                </a:solidFill>
                <a:latin typeface="Arial" panose="020B0604020202020204" pitchFamily="34" charset="0"/>
              </a:rPr>
              <a:t>1. die lernbeeinträchtigt oder sozial benachteiligt sind und wegen in ihrer Person liegender Gründe auch mit ausbildungsfördernden Leistungen nach diesem Buch eine Berufsausbildung in einem Betrieb nicht aufnehmen können oder</a:t>
            </a:r>
          </a:p>
          <a:p>
            <a:r>
              <a:rPr lang="de-DE" sz="1400" dirty="0">
                <a:solidFill>
                  <a:srgbClr val="000000"/>
                </a:solidFill>
                <a:latin typeface="Arial" panose="020B0604020202020204" pitchFamily="34" charset="0"/>
              </a:rPr>
              <a:t>2. deren betriebliches oder außerbetriebliches Berufsausbildungsverhältnis vorzeitig gelöst worden ist und deren Eingliederung in betriebliche Berufsausbildung auch mit ausbildungsfördernden Leistungen nach diesem Buch aussichtslos ist, sofern zu erwarten ist, dass sie die Berufsausbildung erfolgreich abschließen können.</a:t>
            </a:r>
          </a:p>
        </p:txBody>
      </p:sp>
      <p:sp>
        <p:nvSpPr>
          <p:cNvPr id="7" name="Inhaltsplatzhalter 6">
            <a:extLst>
              <a:ext uri="{FF2B5EF4-FFF2-40B4-BE49-F238E27FC236}">
                <a16:creationId xmlns:a16="http://schemas.microsoft.com/office/drawing/2014/main" id="{B8CAF839-69C0-4752-010C-991E1973B90F}"/>
              </a:ext>
            </a:extLst>
          </p:cNvPr>
          <p:cNvSpPr>
            <a:spLocks noGrp="1"/>
          </p:cNvSpPr>
          <p:nvPr>
            <p:ph sz="half" idx="2"/>
          </p:nvPr>
        </p:nvSpPr>
        <p:spPr>
          <a:xfrm>
            <a:off x="6313789" y="1485312"/>
            <a:ext cx="5472000" cy="4752000"/>
          </a:xfrm>
        </p:spPr>
        <p:txBody>
          <a:bodyPr/>
          <a:lstStyle/>
          <a:p>
            <a:r>
              <a:rPr lang="de-DE" b="1" dirty="0"/>
              <a:t>§76 SGB III Gesetzentwurf</a:t>
            </a:r>
          </a:p>
          <a:p>
            <a:r>
              <a:rPr lang="de-DE" sz="1400" dirty="0">
                <a:solidFill>
                  <a:srgbClr val="000000"/>
                </a:solidFill>
                <a:latin typeface="Arial" panose="020B0604020202020204" pitchFamily="34" charset="0"/>
              </a:rPr>
              <a:t>(1) </a:t>
            </a:r>
            <a:r>
              <a:rPr lang="de-DE" sz="1400" dirty="0">
                <a:solidFill>
                  <a:srgbClr val="FF0000"/>
                </a:solidFill>
                <a:latin typeface="Arial" panose="020B0604020202020204" pitchFamily="34" charset="0"/>
              </a:rPr>
              <a:t>Die Agentur für Arbeit fördert förderungsberechtigte junge Menschen durch eine nach § 57 Absatz 1 förderungsfähige Berufsausbildung in einer außerbetrieblichen Einrichtung (außerbetriebliche Berufsausbildung). </a:t>
            </a:r>
            <a:r>
              <a:rPr lang="de-DE" sz="1400" dirty="0">
                <a:solidFill>
                  <a:srgbClr val="000000"/>
                </a:solidFill>
                <a:latin typeface="Arial" panose="020B0604020202020204" pitchFamily="34" charset="0"/>
              </a:rPr>
              <a:t>Der Anteil betrieblicher Ausbildungsphasen je Ausbildungsjahr muss angemessen sein.</a:t>
            </a:r>
          </a:p>
          <a:p>
            <a:r>
              <a:rPr lang="de-DE" sz="1400" dirty="0">
                <a:solidFill>
                  <a:srgbClr val="000000"/>
                </a:solidFill>
                <a:latin typeface="Arial" panose="020B0604020202020204" pitchFamily="34" charset="0"/>
              </a:rPr>
              <a:t>(5) Förderungsberechtigt sind junge Menschen, […]</a:t>
            </a:r>
          </a:p>
          <a:p>
            <a:r>
              <a:rPr lang="de-DE" sz="1400" dirty="0">
                <a:solidFill>
                  <a:srgbClr val="FF0000"/>
                </a:solidFill>
                <a:latin typeface="Arial" panose="020B0604020202020204" pitchFamily="34" charset="0"/>
              </a:rPr>
              <a:t>3. Förderungsberechtigt sind auch junge Menschen, die </a:t>
            </a:r>
            <a:r>
              <a:rPr lang="de-DE" sz="1400" b="1" dirty="0">
                <a:solidFill>
                  <a:srgbClr val="FF0000"/>
                </a:solidFill>
                <a:highlight>
                  <a:srgbClr val="FFFF00"/>
                </a:highlight>
                <a:latin typeface="Arial" panose="020B0604020202020204" pitchFamily="34" charset="0"/>
              </a:rPr>
              <a:t>hinreichende Bewerbungsbemühungen </a:t>
            </a:r>
            <a:r>
              <a:rPr lang="de-DE" sz="1400" dirty="0">
                <a:solidFill>
                  <a:srgbClr val="FF0000"/>
                </a:solidFill>
                <a:highlight>
                  <a:srgbClr val="FFFF00"/>
                </a:highlight>
                <a:latin typeface="Arial" panose="020B0604020202020204" pitchFamily="34" charset="0"/>
              </a:rPr>
              <a:t>nachgewiesen </a:t>
            </a:r>
            <a:r>
              <a:rPr lang="de-DE" sz="1400" dirty="0">
                <a:solidFill>
                  <a:srgbClr val="FF0000"/>
                </a:solidFill>
                <a:latin typeface="Arial" panose="020B0604020202020204" pitchFamily="34" charset="0"/>
              </a:rPr>
              <a:t>sowie </a:t>
            </a:r>
            <a:r>
              <a:rPr lang="de-DE" sz="1400" b="1" dirty="0">
                <a:solidFill>
                  <a:srgbClr val="FF0000"/>
                </a:solidFill>
                <a:highlight>
                  <a:srgbClr val="FFFF00"/>
                </a:highlight>
                <a:latin typeface="Arial" panose="020B0604020202020204" pitchFamily="34" charset="0"/>
              </a:rPr>
              <a:t>Angebote der Berufsberatung </a:t>
            </a:r>
            <a:r>
              <a:rPr lang="de-DE" sz="1400" dirty="0">
                <a:solidFill>
                  <a:srgbClr val="FF0000"/>
                </a:solidFill>
                <a:highlight>
                  <a:srgbClr val="FFFF00"/>
                </a:highlight>
                <a:latin typeface="Arial" panose="020B0604020202020204" pitchFamily="34" charset="0"/>
              </a:rPr>
              <a:t>wahrgenommen haben </a:t>
            </a:r>
            <a:r>
              <a:rPr lang="de-DE" sz="1400" dirty="0">
                <a:solidFill>
                  <a:srgbClr val="FF0000"/>
                </a:solidFill>
                <a:latin typeface="Arial" panose="020B0604020202020204" pitchFamily="34" charset="0"/>
              </a:rPr>
              <a:t>und bei denen ungeachtet der Vermittlungsbemühungen der Agentur für Arbeit die Aufnahme einer betrieblichen Berufsausbildung auch mit ausbildungsfördernden Leistungen nach diesem Buch nicht zu erwarten ist, wenn </a:t>
            </a:r>
            <a:r>
              <a:rPr lang="de-DE" sz="1400" dirty="0">
                <a:solidFill>
                  <a:srgbClr val="FF0000"/>
                </a:solidFill>
                <a:highlight>
                  <a:srgbClr val="FFFF00"/>
                </a:highlight>
                <a:latin typeface="Arial" panose="020B0604020202020204" pitchFamily="34" charset="0"/>
              </a:rPr>
              <a:t>sie in einer </a:t>
            </a:r>
            <a:r>
              <a:rPr lang="de-DE" sz="1400" b="1" dirty="0">
                <a:solidFill>
                  <a:srgbClr val="FF0000"/>
                </a:solidFill>
                <a:highlight>
                  <a:srgbClr val="FFFF00"/>
                </a:highlight>
                <a:latin typeface="Arial" panose="020B0604020202020204" pitchFamily="34" charset="0"/>
              </a:rPr>
              <a:t>Region</a:t>
            </a:r>
            <a:r>
              <a:rPr lang="de-DE" sz="1400" dirty="0">
                <a:solidFill>
                  <a:srgbClr val="FF0000"/>
                </a:solidFill>
                <a:highlight>
                  <a:srgbClr val="FFFF00"/>
                </a:highlight>
                <a:latin typeface="Arial" panose="020B0604020202020204" pitchFamily="34" charset="0"/>
              </a:rPr>
              <a:t> </a:t>
            </a:r>
            <a:r>
              <a:rPr lang="de-DE" sz="1400" dirty="0">
                <a:solidFill>
                  <a:srgbClr val="FF0000"/>
                </a:solidFill>
                <a:latin typeface="Arial" panose="020B0604020202020204" pitchFamily="34" charset="0"/>
              </a:rPr>
              <a:t>wohnen, in der die Agenturen für Arbeit unter Einbindung der Sozialpartner eine </a:t>
            </a:r>
            <a:r>
              <a:rPr lang="de-DE" sz="1400" b="1" dirty="0">
                <a:solidFill>
                  <a:srgbClr val="FF0000"/>
                </a:solidFill>
                <a:highlight>
                  <a:srgbClr val="FFFF00"/>
                </a:highlight>
                <a:latin typeface="Arial" panose="020B0604020202020204" pitchFamily="34" charset="0"/>
              </a:rPr>
              <a:t>erhebliche Unterversorgung </a:t>
            </a:r>
            <a:r>
              <a:rPr lang="de-DE" sz="1400" dirty="0">
                <a:solidFill>
                  <a:srgbClr val="FF0000"/>
                </a:solidFill>
                <a:highlight>
                  <a:srgbClr val="FFFF00"/>
                </a:highlight>
                <a:latin typeface="Arial" panose="020B0604020202020204" pitchFamily="34" charset="0"/>
              </a:rPr>
              <a:t>an Ausbildungsplätzen festgestellt </a:t>
            </a:r>
            <a:r>
              <a:rPr lang="de-DE" sz="1400" dirty="0">
                <a:solidFill>
                  <a:srgbClr val="FF0000"/>
                </a:solidFill>
                <a:latin typeface="Arial" panose="020B0604020202020204" pitchFamily="34" charset="0"/>
              </a:rPr>
              <a:t>haben.</a:t>
            </a:r>
            <a:endParaRPr lang="de-DE" sz="1400" dirty="0">
              <a:solidFill>
                <a:srgbClr val="000000"/>
              </a:solidFill>
              <a:latin typeface="Arial" panose="020B0604020202020204" pitchFamily="34" charset="0"/>
            </a:endParaRPr>
          </a:p>
        </p:txBody>
      </p:sp>
      <p:sp>
        <p:nvSpPr>
          <p:cNvPr id="5" name="Foliennummernplatzhalter 4">
            <a:extLst>
              <a:ext uri="{FF2B5EF4-FFF2-40B4-BE49-F238E27FC236}">
                <a16:creationId xmlns:a16="http://schemas.microsoft.com/office/drawing/2014/main" id="{3E87584F-4341-9BDE-E598-98B6C7BCF52B}"/>
              </a:ext>
            </a:extLst>
          </p:cNvPr>
          <p:cNvSpPr>
            <a:spLocks noGrp="1"/>
          </p:cNvSpPr>
          <p:nvPr>
            <p:ph type="sldNum" sz="quarter" idx="12"/>
          </p:nvPr>
        </p:nvSpPr>
        <p:spPr/>
        <p:txBody>
          <a:bodyPr/>
          <a:lstStyle/>
          <a:p>
            <a:fld id="{FF5C4DC4-96A9-4D6A-83FC-B1E7B9100F3A}" type="slidenum">
              <a:rPr lang="de-DE" smtClean="0"/>
              <a:pPr/>
              <a:t>24</a:t>
            </a:fld>
            <a:endParaRPr lang="de-DE" dirty="0"/>
          </a:p>
        </p:txBody>
      </p:sp>
      <p:sp>
        <p:nvSpPr>
          <p:cNvPr id="2" name="Fußzeilenplatzhalter 3">
            <a:extLst>
              <a:ext uri="{FF2B5EF4-FFF2-40B4-BE49-F238E27FC236}">
                <a16:creationId xmlns:a16="http://schemas.microsoft.com/office/drawing/2014/main" id="{2974E0CE-24C2-96C9-8918-171E3EF91A6C}"/>
              </a:ext>
            </a:extLst>
          </p:cNvPr>
          <p:cNvSpPr>
            <a:spLocks noGrp="1"/>
          </p:cNvSpPr>
          <p:nvPr>
            <p:ph type="ftr" sz="quarter" idx="11"/>
          </p:nvPr>
        </p:nvSpPr>
        <p:spPr>
          <a:xfrm>
            <a:off x="407988" y="6383338"/>
            <a:ext cx="8712200" cy="287337"/>
          </a:xfrm>
        </p:spPr>
        <p:txBody>
          <a:bodyPr/>
          <a:lstStyle/>
          <a:p>
            <a:r>
              <a:rPr lang="de-DE" dirty="0"/>
              <a:t>DGB Bundesvorstand, Abteilung Bildungspolitik und Bildungsarbeit</a:t>
            </a:r>
          </a:p>
        </p:txBody>
      </p:sp>
    </p:spTree>
    <p:extLst>
      <p:ext uri="{BB962C8B-B14F-4D97-AF65-F5344CB8AC3E}">
        <p14:creationId xmlns:p14="http://schemas.microsoft.com/office/powerpoint/2010/main" val="97176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1DAD08-A0DB-B9F6-0A30-8A135585E22E}"/>
              </a:ext>
            </a:extLst>
          </p:cNvPr>
          <p:cNvSpPr>
            <a:spLocks noGrp="1"/>
          </p:cNvSpPr>
          <p:nvPr>
            <p:ph type="title"/>
          </p:nvPr>
        </p:nvSpPr>
        <p:spPr/>
        <p:txBody>
          <a:bodyPr/>
          <a:lstStyle/>
          <a:p>
            <a:r>
              <a:rPr lang="de-DE" dirty="0"/>
              <a:t>Unterversorgte Regionen</a:t>
            </a:r>
          </a:p>
        </p:txBody>
      </p:sp>
      <p:sp>
        <p:nvSpPr>
          <p:cNvPr id="3" name="Inhaltsplatzhalter 2">
            <a:extLst>
              <a:ext uri="{FF2B5EF4-FFF2-40B4-BE49-F238E27FC236}">
                <a16:creationId xmlns:a16="http://schemas.microsoft.com/office/drawing/2014/main" id="{655CF9B4-0A40-B33A-0657-B8C6397B2764}"/>
              </a:ext>
            </a:extLst>
          </p:cNvPr>
          <p:cNvSpPr>
            <a:spLocks noGrp="1"/>
          </p:cNvSpPr>
          <p:nvPr>
            <p:ph sz="half" idx="1"/>
          </p:nvPr>
        </p:nvSpPr>
        <p:spPr/>
        <p:txBody>
          <a:bodyPr/>
          <a:lstStyle/>
          <a:p>
            <a:r>
              <a:rPr lang="de-DE" dirty="0"/>
              <a:t>Begründung Gesetzentwurf</a:t>
            </a:r>
          </a:p>
          <a:p>
            <a:r>
              <a:rPr lang="de-DE" dirty="0"/>
              <a:t>„Die Erheblichkeit der Unterversorgung setzt einen regionalen Überhang der Zahl der gemeldeten Ausbildungsbewerberinnen und -bewerber (mehr als zehn Prozent) gegenüber den gemeldeten betrieblichen Ausbildungsstellen voraus. Die Sozialpartner vor Ort werden in die Ermittlung der Unterversorgung einbezogen, weitere Akteure wie insbesondere Kammern und Länder können hinzugezogen werden. Es handelt sich bei den Indikatoren um ermessenslenkende Maßstäbe; die Letztförderentscheidung trifft die lokale Arbeitsagentur beziehungsweise das Jobcenter.“</a:t>
            </a:r>
          </a:p>
        </p:txBody>
      </p:sp>
      <p:sp>
        <p:nvSpPr>
          <p:cNvPr id="4" name="Inhaltsplatzhalter 3">
            <a:extLst>
              <a:ext uri="{FF2B5EF4-FFF2-40B4-BE49-F238E27FC236}">
                <a16:creationId xmlns:a16="http://schemas.microsoft.com/office/drawing/2014/main" id="{B189EBA6-186B-FDA2-F4F1-A3B1DB26CE41}"/>
              </a:ext>
            </a:extLst>
          </p:cNvPr>
          <p:cNvSpPr>
            <a:spLocks noGrp="1"/>
          </p:cNvSpPr>
          <p:nvPr>
            <p:ph sz="half" idx="2"/>
          </p:nvPr>
        </p:nvSpPr>
        <p:spPr/>
        <p:txBody>
          <a:bodyPr/>
          <a:lstStyle/>
          <a:p>
            <a:r>
              <a:rPr lang="de-DE" b="0" i="0" dirty="0">
                <a:solidFill>
                  <a:srgbClr val="003571"/>
                </a:solidFill>
                <a:effectLst/>
                <a:latin typeface="Fira Sans Extra Condensed"/>
              </a:rPr>
              <a:t>Angebots-</a:t>
            </a:r>
            <a:br>
              <a:rPr lang="de-DE" b="0" i="0" dirty="0">
                <a:solidFill>
                  <a:srgbClr val="003571"/>
                </a:solidFill>
                <a:effectLst/>
                <a:latin typeface="Fira Sans Extra Condensed"/>
              </a:rPr>
            </a:br>
            <a:r>
              <a:rPr lang="de-DE" b="0" i="0" dirty="0">
                <a:solidFill>
                  <a:srgbClr val="003571"/>
                </a:solidFill>
                <a:effectLst/>
                <a:latin typeface="Fira Sans Extra Condensed"/>
              </a:rPr>
              <a:t>Nachfrage-</a:t>
            </a:r>
            <a:br>
              <a:rPr lang="de-DE" b="0" i="0" dirty="0">
                <a:solidFill>
                  <a:srgbClr val="003571"/>
                </a:solidFill>
                <a:effectLst/>
                <a:latin typeface="Fira Sans Extra Condensed"/>
              </a:rPr>
            </a:br>
            <a:r>
              <a:rPr lang="de-DE" b="0" i="0" dirty="0">
                <a:solidFill>
                  <a:srgbClr val="003571"/>
                </a:solidFill>
                <a:effectLst/>
                <a:latin typeface="Fira Sans Extra Condensed"/>
              </a:rPr>
              <a:t>Relation </a:t>
            </a:r>
            <a:br>
              <a:rPr lang="de-DE" b="0" i="0" dirty="0">
                <a:solidFill>
                  <a:srgbClr val="003571"/>
                </a:solidFill>
                <a:effectLst/>
                <a:latin typeface="Fira Sans Extra Condensed"/>
              </a:rPr>
            </a:br>
            <a:r>
              <a:rPr lang="de-DE" b="0" i="0" dirty="0">
                <a:solidFill>
                  <a:srgbClr val="003571"/>
                </a:solidFill>
                <a:effectLst/>
                <a:latin typeface="Fira Sans Extra Condensed"/>
              </a:rPr>
              <a:t>(erweiterte </a:t>
            </a:r>
            <a:br>
              <a:rPr lang="de-DE" b="0" i="0" dirty="0">
                <a:solidFill>
                  <a:srgbClr val="003571"/>
                </a:solidFill>
                <a:effectLst/>
                <a:latin typeface="Fira Sans Extra Condensed"/>
              </a:rPr>
            </a:br>
            <a:r>
              <a:rPr lang="de-DE" b="0" i="0" dirty="0">
                <a:solidFill>
                  <a:srgbClr val="003571"/>
                </a:solidFill>
                <a:effectLst/>
                <a:latin typeface="Fira Sans Extra Condensed"/>
              </a:rPr>
              <a:t>Definition)</a:t>
            </a:r>
          </a:p>
          <a:p>
            <a:r>
              <a:rPr lang="de-DE" dirty="0">
                <a:solidFill>
                  <a:srgbClr val="003571"/>
                </a:solidFill>
                <a:latin typeface="Fira Sans Extra Condensed"/>
              </a:rPr>
              <a:t>2022</a:t>
            </a:r>
            <a:endParaRPr lang="de-DE" b="0" i="0" dirty="0">
              <a:solidFill>
                <a:srgbClr val="003571"/>
              </a:solidFill>
              <a:effectLst/>
              <a:latin typeface="Fira Sans Extra Condensed"/>
            </a:endParaRPr>
          </a:p>
          <a:p>
            <a:br>
              <a:rPr lang="de-DE" b="0" i="0" dirty="0">
                <a:solidFill>
                  <a:srgbClr val="586162"/>
                </a:solidFill>
                <a:effectLst/>
                <a:latin typeface="Fira Sans"/>
              </a:rPr>
            </a:br>
            <a:endParaRPr lang="de-DE" dirty="0"/>
          </a:p>
        </p:txBody>
      </p:sp>
      <p:sp>
        <p:nvSpPr>
          <p:cNvPr id="6" name="Foliennummernplatzhalter 5">
            <a:extLst>
              <a:ext uri="{FF2B5EF4-FFF2-40B4-BE49-F238E27FC236}">
                <a16:creationId xmlns:a16="http://schemas.microsoft.com/office/drawing/2014/main" id="{110B043E-3219-74BA-2CFE-9299581334D6}"/>
              </a:ext>
            </a:extLst>
          </p:cNvPr>
          <p:cNvSpPr>
            <a:spLocks noGrp="1"/>
          </p:cNvSpPr>
          <p:nvPr>
            <p:ph type="sldNum" sz="quarter" idx="12"/>
          </p:nvPr>
        </p:nvSpPr>
        <p:spPr/>
        <p:txBody>
          <a:bodyPr/>
          <a:lstStyle/>
          <a:p>
            <a:fld id="{FF5C4DC4-96A9-4D6A-83FC-B1E7B9100F3A}" type="slidenum">
              <a:rPr lang="de-DE" smtClean="0"/>
              <a:pPr/>
              <a:t>25</a:t>
            </a:fld>
            <a:endParaRPr lang="de-DE" dirty="0"/>
          </a:p>
        </p:txBody>
      </p:sp>
      <p:pic>
        <p:nvPicPr>
          <p:cNvPr id="8" name="Grafik 7">
            <a:extLst>
              <a:ext uri="{FF2B5EF4-FFF2-40B4-BE49-F238E27FC236}">
                <a16:creationId xmlns:a16="http://schemas.microsoft.com/office/drawing/2014/main" id="{B160843C-37EC-2D6D-B660-CD85FC408CC4}"/>
              </a:ext>
            </a:extLst>
          </p:cNvPr>
          <p:cNvPicPr>
            <a:picLocks noChangeAspect="1"/>
          </p:cNvPicPr>
          <p:nvPr/>
        </p:nvPicPr>
        <p:blipFill>
          <a:blip r:embed="rId2"/>
          <a:stretch>
            <a:fillRect/>
          </a:stretch>
        </p:blipFill>
        <p:spPr>
          <a:xfrm>
            <a:off x="8225502" y="1482226"/>
            <a:ext cx="3558510" cy="4752974"/>
          </a:xfrm>
          <a:prstGeom prst="rect">
            <a:avLst/>
          </a:prstGeom>
        </p:spPr>
      </p:pic>
      <p:sp>
        <p:nvSpPr>
          <p:cNvPr id="7" name="Fußzeilenplatzhalter 3">
            <a:extLst>
              <a:ext uri="{FF2B5EF4-FFF2-40B4-BE49-F238E27FC236}">
                <a16:creationId xmlns:a16="http://schemas.microsoft.com/office/drawing/2014/main" id="{97A9DF0B-C2E7-5CDD-602A-A8416F8EFDD7}"/>
              </a:ext>
            </a:extLst>
          </p:cNvPr>
          <p:cNvSpPr>
            <a:spLocks noGrp="1"/>
          </p:cNvSpPr>
          <p:nvPr>
            <p:ph type="ftr" sz="quarter" idx="11"/>
          </p:nvPr>
        </p:nvSpPr>
        <p:spPr>
          <a:xfrm>
            <a:off x="407988" y="6383338"/>
            <a:ext cx="8712200" cy="287337"/>
          </a:xfrm>
        </p:spPr>
        <p:txBody>
          <a:bodyPr/>
          <a:lstStyle/>
          <a:p>
            <a:r>
              <a:rPr lang="de-DE" dirty="0"/>
              <a:t>DGB Bundesvorstand, Abteilung Bildungspolitik und Bildungsarbeit</a:t>
            </a:r>
          </a:p>
        </p:txBody>
      </p:sp>
    </p:spTree>
    <p:extLst>
      <p:ext uri="{BB962C8B-B14F-4D97-AF65-F5344CB8AC3E}">
        <p14:creationId xmlns:p14="http://schemas.microsoft.com/office/powerpoint/2010/main" val="1146792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12D938-EDE9-57EA-CF5A-89E546336AA7}"/>
              </a:ext>
            </a:extLst>
          </p:cNvPr>
          <p:cNvSpPr>
            <a:spLocks noGrp="1"/>
          </p:cNvSpPr>
          <p:nvPr>
            <p:ph type="title"/>
          </p:nvPr>
        </p:nvSpPr>
        <p:spPr/>
        <p:txBody>
          <a:bodyPr/>
          <a:lstStyle/>
          <a:p>
            <a:r>
              <a:rPr lang="de-DE" dirty="0"/>
              <a:t>Bewertung</a:t>
            </a:r>
          </a:p>
        </p:txBody>
      </p:sp>
      <p:sp>
        <p:nvSpPr>
          <p:cNvPr id="3" name="Inhaltsplatzhalter 2">
            <a:extLst>
              <a:ext uri="{FF2B5EF4-FFF2-40B4-BE49-F238E27FC236}">
                <a16:creationId xmlns:a16="http://schemas.microsoft.com/office/drawing/2014/main" id="{4D9DDA1B-0AA8-DF5F-8C20-F36FB321FAF9}"/>
              </a:ext>
            </a:extLst>
          </p:cNvPr>
          <p:cNvSpPr>
            <a:spLocks noGrp="1"/>
          </p:cNvSpPr>
          <p:nvPr>
            <p:ph idx="1"/>
          </p:nvPr>
        </p:nvSpPr>
        <p:spPr/>
        <p:txBody>
          <a:bodyPr/>
          <a:lstStyle/>
          <a:p>
            <a:pPr marL="342900" indent="-342900">
              <a:buFont typeface="Arial" panose="020B0604020202020204" pitchFamily="34" charset="0"/>
              <a:buChar char="•"/>
            </a:pPr>
            <a:r>
              <a:rPr lang="de-DE" dirty="0"/>
              <a:t>Regelungen vor allem im SGB III, für Berufsorientierung ist BMBF zuständig, für junges Wohnen das BMWSB</a:t>
            </a:r>
          </a:p>
          <a:p>
            <a:pPr marL="342900" indent="-342900">
              <a:buFont typeface="Arial" panose="020B0604020202020204" pitchFamily="34" charset="0"/>
              <a:buChar char="•"/>
            </a:pPr>
            <a:r>
              <a:rPr lang="de-DE" dirty="0"/>
              <a:t>Jugendberufsagenturen und Übergangsbereich sind z.T. kommunale Aufgabe bzw. Länderzuständigkeit</a:t>
            </a:r>
          </a:p>
          <a:p>
            <a:pPr marL="342900" indent="-342900">
              <a:buFont typeface="Arial" panose="020B0604020202020204" pitchFamily="34" charset="0"/>
              <a:buChar char="•"/>
            </a:pPr>
            <a:r>
              <a:rPr lang="de-DE" dirty="0"/>
              <a:t>Ein „großer Wurf“ hätte Abstimmung im föderalen System bedeutet</a:t>
            </a:r>
          </a:p>
          <a:p>
            <a:endParaRPr lang="de-DE" dirty="0"/>
          </a:p>
          <a:p>
            <a:pPr marL="342900" indent="-342900">
              <a:buFont typeface="Arial" panose="020B0604020202020204" pitchFamily="34" charset="0"/>
              <a:buChar char="•"/>
            </a:pPr>
            <a:r>
              <a:rPr lang="de-DE" dirty="0"/>
              <a:t>Mobilitätszuschuss und Berufsorientierungspraktikum sind gut, EQ-Ausweitung gefährlich</a:t>
            </a:r>
          </a:p>
          <a:p>
            <a:pPr marL="342900" indent="-342900">
              <a:buFont typeface="Arial" panose="020B0604020202020204" pitchFamily="34" charset="0"/>
              <a:buChar char="•"/>
            </a:pPr>
            <a:r>
              <a:rPr lang="de-DE" dirty="0"/>
              <a:t>Einstieg in eine Garantie (ab 01.08.2024), aber nur 7.000 </a:t>
            </a:r>
            <a:r>
              <a:rPr lang="de-DE" dirty="0" err="1"/>
              <a:t>BaE</a:t>
            </a:r>
            <a:r>
              <a:rPr lang="de-DE" dirty="0"/>
              <a:t>-Plätze</a:t>
            </a:r>
          </a:p>
          <a:p>
            <a:pPr marL="342900" indent="-342900">
              <a:buFont typeface="Arial" panose="020B0604020202020204" pitchFamily="34" charset="0"/>
              <a:buChar char="•"/>
            </a:pPr>
            <a:r>
              <a:rPr lang="de-DE" dirty="0"/>
              <a:t>Keine Stärkung der betrieblichen Ausbildung über bspw. Umlagefinanzierung</a:t>
            </a:r>
          </a:p>
          <a:p>
            <a:pPr marL="342900" indent="-342900">
              <a:buFont typeface="Arial" panose="020B0604020202020204" pitchFamily="34" charset="0"/>
              <a:buChar char="•"/>
            </a:pPr>
            <a:r>
              <a:rPr lang="de-DE" dirty="0"/>
              <a:t>Verfahren zur Ausbildungsgarantie noch unklar (Indikatoren, Entscheidungsgremien, Angebot, Ausschreibung, fachliche Weisungen usw.)</a:t>
            </a:r>
          </a:p>
          <a:p>
            <a:endParaRPr lang="de-DE" dirty="0"/>
          </a:p>
        </p:txBody>
      </p:sp>
      <p:sp>
        <p:nvSpPr>
          <p:cNvPr id="5" name="Foliennummernplatzhalter 4">
            <a:extLst>
              <a:ext uri="{FF2B5EF4-FFF2-40B4-BE49-F238E27FC236}">
                <a16:creationId xmlns:a16="http://schemas.microsoft.com/office/drawing/2014/main" id="{0FB1BF81-468F-0CD5-5F58-9B30AAF9D912}"/>
              </a:ext>
            </a:extLst>
          </p:cNvPr>
          <p:cNvSpPr>
            <a:spLocks noGrp="1"/>
          </p:cNvSpPr>
          <p:nvPr>
            <p:ph type="sldNum" sz="quarter" idx="12"/>
          </p:nvPr>
        </p:nvSpPr>
        <p:spPr/>
        <p:txBody>
          <a:bodyPr/>
          <a:lstStyle/>
          <a:p>
            <a:fld id="{FF5C4DC4-96A9-4D6A-83FC-B1E7B9100F3A}" type="slidenum">
              <a:rPr lang="de-DE" smtClean="0"/>
              <a:pPr/>
              <a:t>26</a:t>
            </a:fld>
            <a:endParaRPr lang="de-DE" dirty="0"/>
          </a:p>
        </p:txBody>
      </p:sp>
      <p:sp>
        <p:nvSpPr>
          <p:cNvPr id="6" name="Fußzeilenplatzhalter 3">
            <a:extLst>
              <a:ext uri="{FF2B5EF4-FFF2-40B4-BE49-F238E27FC236}">
                <a16:creationId xmlns:a16="http://schemas.microsoft.com/office/drawing/2014/main" id="{E5B9FBA8-7B14-41CF-AFE5-F1E267D29769}"/>
              </a:ext>
            </a:extLst>
          </p:cNvPr>
          <p:cNvSpPr txBox="1">
            <a:spLocks/>
          </p:cNvSpPr>
          <p:nvPr/>
        </p:nvSpPr>
        <p:spPr>
          <a:xfrm>
            <a:off x="479376" y="6383325"/>
            <a:ext cx="8712969" cy="288033"/>
          </a:xfrm>
          <a:prstGeom prst="rect">
            <a:avLst/>
          </a:prstGeom>
        </p:spPr>
        <p:txBody>
          <a:bodyPr vert="horz" lIns="72000" tIns="36000" rIns="72000" bIns="36000" rtlCol="0" anchor="b" anchorCtr="0"/>
          <a:lstStyle>
            <a:defPPr>
              <a:defRPr lang="de-DE"/>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DGB Bundesvorstand, Abteilung Bildungspolitik und Bildungsarbeit</a:t>
            </a:r>
          </a:p>
        </p:txBody>
      </p:sp>
    </p:spTree>
    <p:extLst>
      <p:ext uri="{BB962C8B-B14F-4D97-AF65-F5344CB8AC3E}">
        <p14:creationId xmlns:p14="http://schemas.microsoft.com/office/powerpoint/2010/main" val="878402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33330-EC05-BFA6-F61A-C847D772ABDB}"/>
              </a:ext>
            </a:extLst>
          </p:cNvPr>
          <p:cNvSpPr>
            <a:spLocks noGrp="1"/>
          </p:cNvSpPr>
          <p:nvPr>
            <p:ph type="title"/>
          </p:nvPr>
        </p:nvSpPr>
        <p:spPr/>
        <p:txBody>
          <a:bodyPr/>
          <a:lstStyle/>
          <a:p>
            <a:r>
              <a:rPr lang="de-DE" dirty="0"/>
              <a:t>Vielen Dank!</a:t>
            </a:r>
          </a:p>
        </p:txBody>
      </p:sp>
      <p:sp>
        <p:nvSpPr>
          <p:cNvPr id="10" name="Textplatzhalter 10">
            <a:extLst>
              <a:ext uri="{FF2B5EF4-FFF2-40B4-BE49-F238E27FC236}">
                <a16:creationId xmlns:a16="http://schemas.microsoft.com/office/drawing/2014/main" id="{9E5401E2-C205-3A31-7D02-F3F61738C0C4}"/>
              </a:ext>
            </a:extLst>
          </p:cNvPr>
          <p:cNvSpPr>
            <a:spLocks noGrp="1"/>
          </p:cNvSpPr>
          <p:nvPr>
            <p:ph type="body" sz="quarter" idx="10"/>
          </p:nvPr>
        </p:nvSpPr>
        <p:spPr>
          <a:xfrm>
            <a:off x="407367" y="4221088"/>
            <a:ext cx="4608909" cy="288000"/>
          </a:xfrm>
        </p:spPr>
        <p:txBody>
          <a:bodyPr/>
          <a:lstStyle/>
          <a:p>
            <a:r>
              <a:rPr lang="de-DE" dirty="0"/>
              <a:t>Thomas GIESSLER</a:t>
            </a:r>
          </a:p>
        </p:txBody>
      </p:sp>
      <p:sp>
        <p:nvSpPr>
          <p:cNvPr id="11" name="Textplatzhalter 11">
            <a:extLst>
              <a:ext uri="{FF2B5EF4-FFF2-40B4-BE49-F238E27FC236}">
                <a16:creationId xmlns:a16="http://schemas.microsoft.com/office/drawing/2014/main" id="{EC113B66-A869-CBAE-333E-558B43232274}"/>
              </a:ext>
            </a:extLst>
          </p:cNvPr>
          <p:cNvSpPr>
            <a:spLocks noGrp="1"/>
          </p:cNvSpPr>
          <p:nvPr>
            <p:ph type="body" sz="quarter" idx="11"/>
          </p:nvPr>
        </p:nvSpPr>
        <p:spPr>
          <a:xfrm>
            <a:off x="407367" y="4509120"/>
            <a:ext cx="4608909" cy="288000"/>
          </a:xfrm>
        </p:spPr>
        <p:txBody>
          <a:bodyPr/>
          <a:lstStyle/>
          <a:p>
            <a:r>
              <a:rPr lang="de-DE" dirty="0"/>
              <a:t>Abteilung Bildungspolitik und Bildungsarbeit</a:t>
            </a:r>
          </a:p>
        </p:txBody>
      </p:sp>
      <p:sp>
        <p:nvSpPr>
          <p:cNvPr id="12" name="Textplatzhalter 12">
            <a:extLst>
              <a:ext uri="{FF2B5EF4-FFF2-40B4-BE49-F238E27FC236}">
                <a16:creationId xmlns:a16="http://schemas.microsoft.com/office/drawing/2014/main" id="{FE42A993-7EBC-CE9B-0879-7B966F8F8227}"/>
              </a:ext>
            </a:extLst>
          </p:cNvPr>
          <p:cNvSpPr>
            <a:spLocks noGrp="1"/>
          </p:cNvSpPr>
          <p:nvPr>
            <p:ph type="body" sz="quarter" idx="12"/>
          </p:nvPr>
        </p:nvSpPr>
        <p:spPr>
          <a:xfrm>
            <a:off x="407367" y="4941168"/>
            <a:ext cx="4608909" cy="288000"/>
          </a:xfrm>
        </p:spPr>
        <p:txBody>
          <a:bodyPr/>
          <a:lstStyle/>
          <a:p>
            <a:r>
              <a:rPr lang="de-DE" dirty="0"/>
              <a:t>Deutscher Gewerkschaftsbund Bundesvorstand</a:t>
            </a:r>
          </a:p>
        </p:txBody>
      </p:sp>
      <p:sp>
        <p:nvSpPr>
          <p:cNvPr id="13" name="Textplatzhalter 13">
            <a:extLst>
              <a:ext uri="{FF2B5EF4-FFF2-40B4-BE49-F238E27FC236}">
                <a16:creationId xmlns:a16="http://schemas.microsoft.com/office/drawing/2014/main" id="{88BD6F05-1AAD-620D-493D-116D746745A2}"/>
              </a:ext>
            </a:extLst>
          </p:cNvPr>
          <p:cNvSpPr>
            <a:spLocks noGrp="1"/>
          </p:cNvSpPr>
          <p:nvPr>
            <p:ph type="body" sz="quarter" idx="13"/>
          </p:nvPr>
        </p:nvSpPr>
        <p:spPr>
          <a:xfrm>
            <a:off x="407367" y="5193204"/>
            <a:ext cx="4608909" cy="288000"/>
          </a:xfrm>
        </p:spPr>
        <p:txBody>
          <a:bodyPr/>
          <a:lstStyle/>
          <a:p>
            <a:endParaRPr lang="de-DE"/>
          </a:p>
        </p:txBody>
      </p:sp>
      <p:sp>
        <p:nvSpPr>
          <p:cNvPr id="14" name="Textplatzhalter 14">
            <a:extLst>
              <a:ext uri="{FF2B5EF4-FFF2-40B4-BE49-F238E27FC236}">
                <a16:creationId xmlns:a16="http://schemas.microsoft.com/office/drawing/2014/main" id="{0EFD6908-1CC9-064F-63C2-3E7B29751010}"/>
              </a:ext>
            </a:extLst>
          </p:cNvPr>
          <p:cNvSpPr>
            <a:spLocks noGrp="1"/>
          </p:cNvSpPr>
          <p:nvPr>
            <p:ph type="body" sz="quarter" idx="14"/>
          </p:nvPr>
        </p:nvSpPr>
        <p:spPr>
          <a:xfrm>
            <a:off x="407367" y="5445240"/>
            <a:ext cx="4608909" cy="288000"/>
          </a:xfrm>
        </p:spPr>
        <p:txBody>
          <a:bodyPr/>
          <a:lstStyle/>
          <a:p>
            <a:r>
              <a:rPr lang="de-DE" dirty="0"/>
              <a:t>E-Mail: Thomas.Giessler@dgb.de</a:t>
            </a:r>
          </a:p>
        </p:txBody>
      </p:sp>
      <p:sp>
        <p:nvSpPr>
          <p:cNvPr id="15" name="Textplatzhalter 15">
            <a:extLst>
              <a:ext uri="{FF2B5EF4-FFF2-40B4-BE49-F238E27FC236}">
                <a16:creationId xmlns:a16="http://schemas.microsoft.com/office/drawing/2014/main" id="{8C1AE022-B837-26E0-1A7C-3DE89738AE17}"/>
              </a:ext>
            </a:extLst>
          </p:cNvPr>
          <p:cNvSpPr>
            <a:spLocks noGrp="1"/>
          </p:cNvSpPr>
          <p:nvPr>
            <p:ph type="body" sz="quarter" idx="15"/>
          </p:nvPr>
        </p:nvSpPr>
        <p:spPr>
          <a:xfrm>
            <a:off x="407367" y="5697276"/>
            <a:ext cx="4608909" cy="288000"/>
          </a:xfrm>
        </p:spPr>
        <p:txBody>
          <a:bodyPr/>
          <a:lstStyle/>
          <a:p>
            <a:r>
              <a:rPr lang="de-DE" dirty="0"/>
              <a:t>Telefon:  +49 30 24060-310</a:t>
            </a:r>
          </a:p>
        </p:txBody>
      </p:sp>
      <p:sp>
        <p:nvSpPr>
          <p:cNvPr id="16" name="Textplatzhalter 16">
            <a:extLst>
              <a:ext uri="{FF2B5EF4-FFF2-40B4-BE49-F238E27FC236}">
                <a16:creationId xmlns:a16="http://schemas.microsoft.com/office/drawing/2014/main" id="{82D85651-0414-F5AD-A649-5303B34E6B4F}"/>
              </a:ext>
            </a:extLst>
          </p:cNvPr>
          <p:cNvSpPr>
            <a:spLocks noGrp="1"/>
          </p:cNvSpPr>
          <p:nvPr>
            <p:ph type="body" sz="quarter" idx="16"/>
          </p:nvPr>
        </p:nvSpPr>
        <p:spPr>
          <a:xfrm>
            <a:off x="407367" y="5949312"/>
            <a:ext cx="4608909" cy="288000"/>
          </a:xfrm>
        </p:spPr>
        <p:txBody>
          <a:bodyPr/>
          <a:lstStyle/>
          <a:p>
            <a:r>
              <a:rPr lang="de-DE" dirty="0"/>
              <a:t>Mobil: +49 1702220576</a:t>
            </a:r>
          </a:p>
        </p:txBody>
      </p:sp>
    </p:spTree>
    <p:extLst>
      <p:ext uri="{BB962C8B-B14F-4D97-AF65-F5344CB8AC3E}">
        <p14:creationId xmlns:p14="http://schemas.microsoft.com/office/powerpoint/2010/main" val="2384480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04A80E-B163-4ED9-AE4D-634C40A222BD}"/>
              </a:ext>
            </a:extLst>
          </p:cNvPr>
          <p:cNvSpPr>
            <a:spLocks noGrp="1"/>
          </p:cNvSpPr>
          <p:nvPr>
            <p:ph type="title"/>
          </p:nvPr>
        </p:nvSpPr>
        <p:spPr>
          <a:xfrm>
            <a:off x="767409" y="314134"/>
            <a:ext cx="9649072" cy="1016760"/>
          </a:xfrm>
        </p:spPr>
        <p:txBody>
          <a:bodyPr/>
          <a:lstStyle/>
          <a:p>
            <a:r>
              <a:rPr lang="de-DE" dirty="0"/>
              <a:t>Ausbildungsberufe in Neuordnung(1)</a:t>
            </a:r>
            <a:br>
              <a:rPr lang="de-DE" dirty="0"/>
            </a:br>
            <a:r>
              <a:rPr lang="de-DE" sz="1800" dirty="0"/>
              <a:t>Die Verfahrensbeteiligten gehen vom Erlasstermin 01.08.2024 aus</a:t>
            </a:r>
            <a:endParaRPr lang="de-DE" dirty="0"/>
          </a:p>
        </p:txBody>
      </p:sp>
      <p:sp>
        <p:nvSpPr>
          <p:cNvPr id="3" name="Inhaltsplatzhalter 2">
            <a:extLst>
              <a:ext uri="{FF2B5EF4-FFF2-40B4-BE49-F238E27FC236}">
                <a16:creationId xmlns:a16="http://schemas.microsoft.com/office/drawing/2014/main" id="{05BC1FA2-269C-40C1-8784-18D35452EB0C}"/>
              </a:ext>
            </a:extLst>
          </p:cNvPr>
          <p:cNvSpPr>
            <a:spLocks noGrp="1"/>
          </p:cNvSpPr>
          <p:nvPr>
            <p:ph sz="quarter" idx="19"/>
          </p:nvPr>
        </p:nvSpPr>
        <p:spPr>
          <a:xfrm>
            <a:off x="767408" y="1313876"/>
            <a:ext cx="8280151" cy="5174872"/>
          </a:xfrm>
        </p:spPr>
        <p:txBody>
          <a:bodyPr>
            <a:normAutofit fontScale="47500" lnSpcReduction="20000"/>
          </a:bodyPr>
          <a:lstStyle/>
          <a:p>
            <a:r>
              <a:rPr lang="de-DE" b="1" dirty="0"/>
              <a:t>Ausbaufacharbeiter/in</a:t>
            </a:r>
          </a:p>
          <a:p>
            <a:r>
              <a:rPr lang="de-DE" b="1" dirty="0"/>
              <a:t>Bauwerksmechaniker/in für Abbruch und Betontrenntechnik</a:t>
            </a:r>
          </a:p>
          <a:p>
            <a:r>
              <a:rPr lang="de-DE" b="1" dirty="0"/>
              <a:t>Beton- und Stahlbetonbauer/in</a:t>
            </a:r>
          </a:p>
          <a:p>
            <a:r>
              <a:rPr lang="de-DE" b="1" dirty="0"/>
              <a:t>Brunnenbauer/in</a:t>
            </a:r>
          </a:p>
          <a:p>
            <a:r>
              <a:rPr lang="de-DE" b="1" dirty="0" err="1"/>
              <a:t>Estrichlegerin</a:t>
            </a:r>
            <a:endParaRPr lang="de-DE" b="1" dirty="0"/>
          </a:p>
          <a:p>
            <a:r>
              <a:rPr lang="de-DE" b="1" dirty="0"/>
              <a:t>Feuerungs- und Schornsteinbauer/Feuerungs- und </a:t>
            </a:r>
            <a:r>
              <a:rPr lang="de-DE" b="1" dirty="0" err="1"/>
              <a:t>Schornsteinbauerin</a:t>
            </a:r>
            <a:endParaRPr lang="de-DE" b="1" dirty="0"/>
          </a:p>
          <a:p>
            <a:r>
              <a:rPr lang="de-DE" b="1" dirty="0"/>
              <a:t>Fliesen-, Platten- und Mosaikleger/Fliesen-, Platten- und </a:t>
            </a:r>
            <a:r>
              <a:rPr lang="de-DE" b="1" dirty="0" err="1"/>
              <a:t>Mosaiklegerin</a:t>
            </a:r>
            <a:endParaRPr lang="de-DE" b="1" dirty="0"/>
          </a:p>
          <a:p>
            <a:r>
              <a:rPr lang="de-DE" b="1" dirty="0"/>
              <a:t>Gleisbauer/</a:t>
            </a:r>
            <a:r>
              <a:rPr lang="de-DE" b="1" dirty="0" err="1"/>
              <a:t>Gleisbauerin</a:t>
            </a:r>
            <a:endParaRPr lang="de-DE" b="1" dirty="0"/>
          </a:p>
          <a:p>
            <a:r>
              <a:rPr lang="de-DE" b="1" dirty="0"/>
              <a:t>Hochbaufacharbeiter/Hochbaufacharbeiterin</a:t>
            </a:r>
          </a:p>
          <a:p>
            <a:r>
              <a:rPr lang="de-DE" b="1" dirty="0"/>
              <a:t>Kanalbauer/</a:t>
            </a:r>
            <a:r>
              <a:rPr lang="de-DE" b="1" dirty="0" err="1"/>
              <a:t>Kanalbauerin</a:t>
            </a:r>
            <a:endParaRPr lang="de-DE" b="1" dirty="0"/>
          </a:p>
          <a:p>
            <a:r>
              <a:rPr lang="de-DE" b="1" dirty="0"/>
              <a:t>Maurer/Maurerin</a:t>
            </a:r>
          </a:p>
          <a:p>
            <a:r>
              <a:rPr lang="de-DE" b="1" dirty="0"/>
              <a:t>Rohrleitungsbauer/</a:t>
            </a:r>
            <a:r>
              <a:rPr lang="de-DE" b="1" dirty="0" err="1"/>
              <a:t>Rohrleitungsbauerin</a:t>
            </a:r>
            <a:endParaRPr lang="de-DE" b="1" dirty="0"/>
          </a:p>
          <a:p>
            <a:r>
              <a:rPr lang="de-DE" b="1" dirty="0"/>
              <a:t>Spezialtiefbauer/</a:t>
            </a:r>
            <a:r>
              <a:rPr lang="de-DE" b="1" dirty="0" err="1"/>
              <a:t>Spezialtiefbauerin</a:t>
            </a:r>
            <a:endParaRPr lang="de-DE" b="1" dirty="0"/>
          </a:p>
          <a:p>
            <a:r>
              <a:rPr lang="de-DE" b="1" dirty="0"/>
              <a:t>Straßenbauer/</a:t>
            </a:r>
            <a:r>
              <a:rPr lang="de-DE" b="1" dirty="0" err="1"/>
              <a:t>Straßenbauerin</a:t>
            </a:r>
            <a:endParaRPr lang="de-DE" b="1" dirty="0"/>
          </a:p>
          <a:p>
            <a:r>
              <a:rPr lang="de-DE" b="1" dirty="0"/>
              <a:t>Stuckateur/Stuckateurin</a:t>
            </a:r>
          </a:p>
          <a:p>
            <a:r>
              <a:rPr lang="de-DE" b="1" dirty="0"/>
              <a:t>Tiefbaufacharbeiter/Tiefbaufacharbeiterin</a:t>
            </a:r>
          </a:p>
          <a:p>
            <a:r>
              <a:rPr lang="de-DE" b="1" dirty="0"/>
              <a:t>Trockenbaumonteur/Trockenbaumonteurin</a:t>
            </a:r>
          </a:p>
          <a:p>
            <a:r>
              <a:rPr lang="de-DE" b="1" dirty="0"/>
              <a:t>Wärme-, Kälte- und Schallschutzisolierer/Wärme-, Kälte- und </a:t>
            </a:r>
            <a:r>
              <a:rPr lang="de-DE" b="1" dirty="0" err="1"/>
              <a:t>Schallschutzisoliererin</a:t>
            </a:r>
            <a:endParaRPr lang="de-DE" b="1" dirty="0"/>
          </a:p>
          <a:p>
            <a:r>
              <a:rPr lang="de-DE" b="1" dirty="0"/>
              <a:t>Zimmerer/Zimmerin</a:t>
            </a:r>
          </a:p>
        </p:txBody>
      </p:sp>
      <p:sp>
        <p:nvSpPr>
          <p:cNvPr id="4" name="Fußzeilenplatzhalter 3">
            <a:extLst>
              <a:ext uri="{FF2B5EF4-FFF2-40B4-BE49-F238E27FC236}">
                <a16:creationId xmlns:a16="http://schemas.microsoft.com/office/drawing/2014/main" id="{571825F7-813A-4E66-BCBE-95F927392155}"/>
              </a:ext>
            </a:extLst>
          </p:cNvPr>
          <p:cNvSpPr>
            <a:spLocks noGrp="1"/>
          </p:cNvSpPr>
          <p:nvPr>
            <p:ph type="ftr" sz="quarter" idx="20"/>
          </p:nvPr>
        </p:nvSpPr>
        <p:spPr/>
        <p:txBody>
          <a:bodyPr/>
          <a:lstStyle/>
          <a:p>
            <a:r>
              <a:rPr lang="de-DE">
                <a:solidFill>
                  <a:prstClr val="black"/>
                </a:solidFill>
              </a:rPr>
              <a:t>DGB Bundesvorstand, Abteilung Bildungspolitk und Bildungsarbeit, Thomas Giessler</a:t>
            </a:r>
          </a:p>
        </p:txBody>
      </p:sp>
    </p:spTree>
    <p:extLst>
      <p:ext uri="{BB962C8B-B14F-4D97-AF65-F5344CB8AC3E}">
        <p14:creationId xmlns:p14="http://schemas.microsoft.com/office/powerpoint/2010/main" val="1231092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04A80E-B163-4ED9-AE4D-634C40A222BD}"/>
              </a:ext>
            </a:extLst>
          </p:cNvPr>
          <p:cNvSpPr>
            <a:spLocks noGrp="1"/>
          </p:cNvSpPr>
          <p:nvPr>
            <p:ph type="title"/>
          </p:nvPr>
        </p:nvSpPr>
        <p:spPr/>
        <p:txBody>
          <a:bodyPr/>
          <a:lstStyle/>
          <a:p>
            <a:r>
              <a:rPr lang="de-DE" dirty="0"/>
              <a:t>Ausbildungsberufe in Neuordnung(2)</a:t>
            </a:r>
            <a:br>
              <a:rPr lang="de-DE" dirty="0"/>
            </a:br>
            <a:r>
              <a:rPr lang="de-DE" sz="2000" dirty="0"/>
              <a:t>Die Verfahrensbeteiligten gehen vom Erlasstermin 01.08.2024 aus </a:t>
            </a:r>
            <a:endParaRPr lang="de-DE" dirty="0"/>
          </a:p>
        </p:txBody>
      </p:sp>
      <p:sp>
        <p:nvSpPr>
          <p:cNvPr id="3" name="Inhaltsplatzhalter 2">
            <a:extLst>
              <a:ext uri="{FF2B5EF4-FFF2-40B4-BE49-F238E27FC236}">
                <a16:creationId xmlns:a16="http://schemas.microsoft.com/office/drawing/2014/main" id="{05BC1FA2-269C-40C1-8784-18D35452EB0C}"/>
              </a:ext>
            </a:extLst>
          </p:cNvPr>
          <p:cNvSpPr>
            <a:spLocks noGrp="1"/>
          </p:cNvSpPr>
          <p:nvPr>
            <p:ph sz="quarter" idx="19"/>
          </p:nvPr>
        </p:nvSpPr>
        <p:spPr>
          <a:xfrm>
            <a:off x="623774" y="1347136"/>
            <a:ext cx="8280151" cy="5174872"/>
          </a:xfrm>
        </p:spPr>
        <p:txBody>
          <a:bodyPr>
            <a:normAutofit/>
          </a:bodyPr>
          <a:lstStyle/>
          <a:p>
            <a:r>
              <a:rPr lang="de-DE" dirty="0"/>
              <a:t>Umwelttechnologe/-in für Abwassertechnik</a:t>
            </a:r>
          </a:p>
          <a:p>
            <a:r>
              <a:rPr lang="de-DE" dirty="0"/>
              <a:t>Umwelttechnologe/-in für Kreislauf- und Abfallwirtschaft</a:t>
            </a:r>
          </a:p>
          <a:p>
            <a:r>
              <a:rPr lang="de-DE" dirty="0"/>
              <a:t>Umwelttechnologe/-in  für Rohr-, Kanal- und Industrieservice</a:t>
            </a:r>
          </a:p>
          <a:p>
            <a:r>
              <a:rPr lang="de-DE" dirty="0"/>
              <a:t>Umwelttechnologe/-in t für Wasserversorgungstechnik</a:t>
            </a:r>
          </a:p>
          <a:p>
            <a:endParaRPr lang="de-DE" b="1" dirty="0"/>
          </a:p>
          <a:p>
            <a:endParaRPr lang="de-DE" b="1" dirty="0"/>
          </a:p>
          <a:p>
            <a:endParaRPr lang="de-DE" b="1" dirty="0"/>
          </a:p>
          <a:p>
            <a:endParaRPr lang="de-DE" b="1" dirty="0"/>
          </a:p>
          <a:p>
            <a:endParaRPr lang="de-DE" b="1" dirty="0"/>
          </a:p>
          <a:p>
            <a:endParaRPr lang="de-DE" b="1" dirty="0"/>
          </a:p>
          <a:p>
            <a:endParaRPr lang="de-DE" b="1" dirty="0"/>
          </a:p>
        </p:txBody>
      </p:sp>
      <p:sp>
        <p:nvSpPr>
          <p:cNvPr id="4" name="Fußzeilenplatzhalter 3">
            <a:extLst>
              <a:ext uri="{FF2B5EF4-FFF2-40B4-BE49-F238E27FC236}">
                <a16:creationId xmlns:a16="http://schemas.microsoft.com/office/drawing/2014/main" id="{571825F7-813A-4E66-BCBE-95F927392155}"/>
              </a:ext>
            </a:extLst>
          </p:cNvPr>
          <p:cNvSpPr>
            <a:spLocks noGrp="1"/>
          </p:cNvSpPr>
          <p:nvPr>
            <p:ph type="ftr" sz="quarter" idx="20"/>
          </p:nvPr>
        </p:nvSpPr>
        <p:spPr/>
        <p:txBody>
          <a:bodyPr/>
          <a:lstStyle/>
          <a:p>
            <a:r>
              <a:rPr lang="de-DE">
                <a:solidFill>
                  <a:prstClr val="black"/>
                </a:solidFill>
              </a:rPr>
              <a:t>DGB Bundesvorstand, Abteilung Bildungspolitk und Bildungsarbeit, Thomas Giessler</a:t>
            </a:r>
          </a:p>
        </p:txBody>
      </p:sp>
    </p:spTree>
    <p:extLst>
      <p:ext uri="{BB962C8B-B14F-4D97-AF65-F5344CB8AC3E}">
        <p14:creationId xmlns:p14="http://schemas.microsoft.com/office/powerpoint/2010/main" val="1563631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D97715-8827-03D7-FA3B-1CEDBA9EDB26}"/>
              </a:ext>
            </a:extLst>
          </p:cNvPr>
          <p:cNvSpPr>
            <a:spLocks noGrp="1"/>
          </p:cNvSpPr>
          <p:nvPr>
            <p:ph type="title"/>
          </p:nvPr>
        </p:nvSpPr>
        <p:spPr/>
        <p:txBody>
          <a:bodyPr/>
          <a:lstStyle/>
          <a:p>
            <a:r>
              <a:rPr lang="de-DE" dirty="0"/>
              <a:t>Überlegungen zur Neuordnung </a:t>
            </a:r>
          </a:p>
        </p:txBody>
      </p:sp>
      <p:sp>
        <p:nvSpPr>
          <p:cNvPr id="3" name="Inhaltsplatzhalter 2">
            <a:extLst>
              <a:ext uri="{FF2B5EF4-FFF2-40B4-BE49-F238E27FC236}">
                <a16:creationId xmlns:a16="http://schemas.microsoft.com/office/drawing/2014/main" id="{BC0F13F7-0AF5-F85F-7AD1-4CB54F5516FC}"/>
              </a:ext>
            </a:extLst>
          </p:cNvPr>
          <p:cNvSpPr>
            <a:spLocks noGrp="1"/>
          </p:cNvSpPr>
          <p:nvPr>
            <p:ph sz="quarter" idx="19"/>
          </p:nvPr>
        </p:nvSpPr>
        <p:spPr/>
        <p:txBody>
          <a:bodyPr/>
          <a:lstStyle/>
          <a:p>
            <a:r>
              <a:rPr lang="de-DE" dirty="0"/>
              <a:t>◼ Fachverkäufer/in im Lebensmittelhandwerk</a:t>
            </a:r>
          </a:p>
          <a:p>
            <a:r>
              <a:rPr lang="de-DE" dirty="0"/>
              <a:t>◼ Fahrzeuglackierer/in</a:t>
            </a:r>
          </a:p>
          <a:p>
            <a:r>
              <a:rPr lang="de-DE" dirty="0"/>
              <a:t>◼ Fotograf/in</a:t>
            </a:r>
          </a:p>
          <a:p>
            <a:r>
              <a:rPr lang="de-DE" dirty="0"/>
              <a:t>◼ Glaser/in</a:t>
            </a:r>
          </a:p>
          <a:p>
            <a:r>
              <a:rPr lang="de-DE" dirty="0"/>
              <a:t>◼ Gerüstbauer/in</a:t>
            </a:r>
          </a:p>
          <a:p>
            <a:r>
              <a:rPr lang="de-DE" dirty="0"/>
              <a:t>◼ Mechatroniker/in für Kältetechnik</a:t>
            </a:r>
          </a:p>
          <a:p>
            <a:r>
              <a:rPr lang="de-DE" dirty="0"/>
              <a:t>◼ Schornsteinfeger/in</a:t>
            </a:r>
          </a:p>
          <a:p>
            <a:r>
              <a:rPr lang="de-DE" dirty="0"/>
              <a:t>◼ Textilreiniger/in</a:t>
            </a:r>
          </a:p>
        </p:txBody>
      </p:sp>
      <p:sp>
        <p:nvSpPr>
          <p:cNvPr id="4" name="Fußzeilenplatzhalter 3">
            <a:extLst>
              <a:ext uri="{FF2B5EF4-FFF2-40B4-BE49-F238E27FC236}">
                <a16:creationId xmlns:a16="http://schemas.microsoft.com/office/drawing/2014/main" id="{EB1B710F-C91B-8CBD-3F49-058223428991}"/>
              </a:ext>
            </a:extLst>
          </p:cNvPr>
          <p:cNvSpPr>
            <a:spLocks noGrp="1"/>
          </p:cNvSpPr>
          <p:nvPr>
            <p:ph type="ftr" sz="quarter" idx="20"/>
          </p:nvPr>
        </p:nvSpPr>
        <p:spPr/>
        <p:txBody>
          <a:bodyPr/>
          <a:lstStyle/>
          <a:p>
            <a:r>
              <a:rPr lang="de-DE">
                <a:solidFill>
                  <a:prstClr val="black"/>
                </a:solidFill>
              </a:rPr>
              <a:t>DGB Bundesvorstand, Abteilung Bildungspolitk und Bildungsarbeit, Thomas Giessler</a:t>
            </a:r>
          </a:p>
        </p:txBody>
      </p:sp>
      <p:sp>
        <p:nvSpPr>
          <p:cNvPr id="5" name="Foliennummernplatzhalter 4">
            <a:extLst>
              <a:ext uri="{FF2B5EF4-FFF2-40B4-BE49-F238E27FC236}">
                <a16:creationId xmlns:a16="http://schemas.microsoft.com/office/drawing/2014/main" id="{D8E5CAA4-8D5E-FE78-6A85-0169326FFFDA}"/>
              </a:ext>
            </a:extLst>
          </p:cNvPr>
          <p:cNvSpPr>
            <a:spLocks noGrp="1"/>
          </p:cNvSpPr>
          <p:nvPr>
            <p:ph type="sldNum" sz="quarter" idx="21"/>
          </p:nvPr>
        </p:nvSpPr>
        <p:spPr/>
        <p:txBody>
          <a:bodyPr/>
          <a:lstStyle/>
          <a:p>
            <a:fld id="{AFD614E4-375A-4EDC-BFFF-A8EED9A9DFC6}" type="slidenum">
              <a:rPr lang="de-DE" smtClean="0">
                <a:solidFill>
                  <a:prstClr val="black"/>
                </a:solidFill>
              </a:rPr>
              <a:pPr/>
              <a:t>5</a:t>
            </a:fld>
            <a:endParaRPr lang="de-DE">
              <a:solidFill>
                <a:prstClr val="black"/>
              </a:solidFill>
            </a:endParaRPr>
          </a:p>
        </p:txBody>
      </p:sp>
    </p:spTree>
    <p:extLst>
      <p:ext uri="{BB962C8B-B14F-4D97-AF65-F5344CB8AC3E}">
        <p14:creationId xmlns:p14="http://schemas.microsoft.com/office/powerpoint/2010/main" val="506191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04A80E-B163-4ED9-AE4D-634C40A222BD}"/>
              </a:ext>
            </a:extLst>
          </p:cNvPr>
          <p:cNvSpPr>
            <a:spLocks noGrp="1"/>
          </p:cNvSpPr>
          <p:nvPr>
            <p:ph type="title"/>
          </p:nvPr>
        </p:nvSpPr>
        <p:spPr>
          <a:xfrm>
            <a:off x="767408" y="333184"/>
            <a:ext cx="9937873" cy="1439632"/>
          </a:xfrm>
        </p:spPr>
        <p:txBody>
          <a:bodyPr/>
          <a:lstStyle/>
          <a:p>
            <a:r>
              <a:rPr lang="de-DE" sz="3200" b="1" dirty="0"/>
              <a:t>Ausbildungsberufe</a:t>
            </a:r>
            <a:r>
              <a:rPr lang="de-DE" sz="3200" dirty="0"/>
              <a:t> </a:t>
            </a:r>
            <a:br>
              <a:rPr lang="de-DE" sz="3200" dirty="0"/>
            </a:br>
            <a:r>
              <a:rPr lang="de-DE" sz="3200" dirty="0"/>
              <a:t>bei denen es aktuell keinen Konsens gibt</a:t>
            </a:r>
            <a:br>
              <a:rPr lang="de-DE" dirty="0"/>
            </a:br>
            <a:endParaRPr lang="de-DE" dirty="0"/>
          </a:p>
        </p:txBody>
      </p:sp>
      <p:sp>
        <p:nvSpPr>
          <p:cNvPr id="3" name="Inhaltsplatzhalter 2">
            <a:extLst>
              <a:ext uri="{FF2B5EF4-FFF2-40B4-BE49-F238E27FC236}">
                <a16:creationId xmlns:a16="http://schemas.microsoft.com/office/drawing/2014/main" id="{05BC1FA2-269C-40C1-8784-18D35452EB0C}"/>
              </a:ext>
            </a:extLst>
          </p:cNvPr>
          <p:cNvSpPr>
            <a:spLocks noGrp="1"/>
          </p:cNvSpPr>
          <p:nvPr>
            <p:ph sz="quarter" idx="19"/>
          </p:nvPr>
        </p:nvSpPr>
        <p:spPr>
          <a:xfrm>
            <a:off x="840184" y="1472726"/>
            <a:ext cx="8280151" cy="5174872"/>
          </a:xfrm>
        </p:spPr>
        <p:txBody>
          <a:bodyPr>
            <a:normAutofit/>
          </a:bodyPr>
          <a:lstStyle/>
          <a:p>
            <a:r>
              <a:rPr lang="de-DE" b="1" dirty="0"/>
              <a:t>Fachverkäufer/in im Lebensmittelhandwerk</a:t>
            </a:r>
          </a:p>
          <a:p>
            <a:pPr lvl="1"/>
            <a:r>
              <a:rPr lang="de-DE" dirty="0"/>
              <a:t>NGG/DGB lehnen einen zusätzlichen 2jährigen Beruf ab</a:t>
            </a:r>
          </a:p>
          <a:p>
            <a:pPr lvl="1"/>
            <a:r>
              <a:rPr lang="de-DE" dirty="0"/>
              <a:t>Gespräche mit ZDH und Ministerien über ein Modell mit Rechtsanspruch des Azubis eine Ausbildung im 3jährigen Beruf fortzusetzen.</a:t>
            </a:r>
          </a:p>
          <a:p>
            <a:endParaRPr lang="de-DE" b="1" dirty="0"/>
          </a:p>
          <a:p>
            <a:endParaRPr lang="de-DE" b="1" dirty="0"/>
          </a:p>
          <a:p>
            <a:endParaRPr lang="de-DE" b="1" dirty="0"/>
          </a:p>
          <a:p>
            <a:endParaRPr lang="de-DE" b="1" dirty="0"/>
          </a:p>
          <a:p>
            <a:endParaRPr lang="de-DE" b="1" dirty="0"/>
          </a:p>
          <a:p>
            <a:endParaRPr lang="de-DE" b="1" dirty="0"/>
          </a:p>
        </p:txBody>
      </p:sp>
      <p:sp>
        <p:nvSpPr>
          <p:cNvPr id="4" name="Fußzeilenplatzhalter 3">
            <a:extLst>
              <a:ext uri="{FF2B5EF4-FFF2-40B4-BE49-F238E27FC236}">
                <a16:creationId xmlns:a16="http://schemas.microsoft.com/office/drawing/2014/main" id="{571825F7-813A-4E66-BCBE-95F927392155}"/>
              </a:ext>
            </a:extLst>
          </p:cNvPr>
          <p:cNvSpPr>
            <a:spLocks noGrp="1"/>
          </p:cNvSpPr>
          <p:nvPr>
            <p:ph type="ftr" sz="quarter" idx="20"/>
          </p:nvPr>
        </p:nvSpPr>
        <p:spPr/>
        <p:txBody>
          <a:bodyPr/>
          <a:lstStyle/>
          <a:p>
            <a:r>
              <a:rPr lang="de-DE">
                <a:solidFill>
                  <a:prstClr val="black"/>
                </a:solidFill>
              </a:rPr>
              <a:t>DGB Bundesvorstand, Abteilung Bildungspolitk und Bildungsarbeit, Thomas Giessler</a:t>
            </a:r>
          </a:p>
        </p:txBody>
      </p:sp>
    </p:spTree>
    <p:extLst>
      <p:ext uri="{BB962C8B-B14F-4D97-AF65-F5344CB8AC3E}">
        <p14:creationId xmlns:p14="http://schemas.microsoft.com/office/powerpoint/2010/main" val="3631886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38171C-C8AF-652A-9DE2-88297A74FA13}"/>
              </a:ext>
            </a:extLst>
          </p:cNvPr>
          <p:cNvSpPr>
            <a:spLocks noGrp="1"/>
          </p:cNvSpPr>
          <p:nvPr>
            <p:ph type="title"/>
          </p:nvPr>
        </p:nvSpPr>
        <p:spPr/>
        <p:txBody>
          <a:bodyPr/>
          <a:lstStyle/>
          <a:p>
            <a:r>
              <a:rPr lang="de-DE" dirty="0"/>
              <a:t>Meisterprüfungsverordnungen </a:t>
            </a:r>
            <a:r>
              <a:rPr lang="de-DE" sz="2400" dirty="0"/>
              <a:t>(in Planung oder Arbeit)</a:t>
            </a:r>
            <a:endParaRPr lang="de-DE" dirty="0"/>
          </a:p>
        </p:txBody>
      </p:sp>
      <p:sp>
        <p:nvSpPr>
          <p:cNvPr id="3" name="Inhaltsplatzhalter 2">
            <a:extLst>
              <a:ext uri="{FF2B5EF4-FFF2-40B4-BE49-F238E27FC236}">
                <a16:creationId xmlns:a16="http://schemas.microsoft.com/office/drawing/2014/main" id="{0DB93105-F37E-D659-2033-5218A664982B}"/>
              </a:ext>
            </a:extLst>
          </p:cNvPr>
          <p:cNvSpPr>
            <a:spLocks noGrp="1"/>
          </p:cNvSpPr>
          <p:nvPr>
            <p:ph sz="quarter" idx="19"/>
          </p:nvPr>
        </p:nvSpPr>
        <p:spPr>
          <a:xfrm>
            <a:off x="407366" y="1602887"/>
            <a:ext cx="10367433" cy="4248620"/>
          </a:xfrm>
        </p:spPr>
        <p:txBody>
          <a:bodyPr/>
          <a:lstStyle/>
          <a:p>
            <a:r>
              <a:rPr lang="de-DE" b="1" dirty="0"/>
              <a:t>Raumausstatter-Handwerk</a:t>
            </a:r>
            <a:r>
              <a:rPr lang="de-DE" dirty="0"/>
              <a:t> (Inkrafttreten 2023)</a:t>
            </a:r>
          </a:p>
          <a:p>
            <a:r>
              <a:rPr lang="de-DE" b="1" dirty="0"/>
              <a:t>Print- und Medientechnologen-Handwerk</a:t>
            </a:r>
          </a:p>
          <a:p>
            <a:r>
              <a:rPr lang="de-DE" b="1" dirty="0"/>
              <a:t>Weinküfer-Handwerk</a:t>
            </a:r>
          </a:p>
          <a:p>
            <a:r>
              <a:rPr lang="de-DE" b="1" dirty="0"/>
              <a:t>Zahntechniker-Handwerk</a:t>
            </a:r>
          </a:p>
          <a:p>
            <a:r>
              <a:rPr lang="de-DE" b="1" dirty="0"/>
              <a:t>Land- und Baumaschinenmechatroniker-Handwerk </a:t>
            </a:r>
            <a:r>
              <a:rPr lang="de-DE" dirty="0"/>
              <a:t>(Inkrafttreten für 2024 angestrebt)</a:t>
            </a:r>
          </a:p>
          <a:p>
            <a:r>
              <a:rPr lang="de-DE" b="1" dirty="0"/>
              <a:t>Elektro- und Informationstechnische Handwerke </a:t>
            </a:r>
            <a:r>
              <a:rPr lang="de-DE" dirty="0"/>
              <a:t>(Inkrafttreten für 2023 angestrebt)</a:t>
            </a:r>
          </a:p>
          <a:p>
            <a:r>
              <a:rPr lang="de-DE" b="1" dirty="0"/>
              <a:t>Metallbauer-Handwerk </a:t>
            </a:r>
            <a:r>
              <a:rPr lang="de-DE" dirty="0"/>
              <a:t>(Inkrafttreten für 2024 angestrebt)</a:t>
            </a:r>
          </a:p>
          <a:p>
            <a:r>
              <a:rPr lang="de-DE" b="1" dirty="0"/>
              <a:t>Feinwerkmechaniker-Handwerk</a:t>
            </a:r>
            <a:r>
              <a:rPr lang="de-DE" dirty="0"/>
              <a:t> (Inkrafttreten für 2024 angestrebt)</a:t>
            </a:r>
          </a:p>
          <a:p>
            <a:r>
              <a:rPr lang="de-DE" b="1" dirty="0"/>
              <a:t>Rahmenlehrplan Meister Teil IV: </a:t>
            </a:r>
            <a:r>
              <a:rPr lang="de-DE" dirty="0"/>
              <a:t>Fach-AG Rahmenlehrplan Meister Teil IV hat den Rahmenlehrplan für den Meister Teil IV überarbeitet. Der überarbeitete Rahmenlehrplan für Teil IV soll der HW-Organisation zur Stellungnahme vorgelegt werden.</a:t>
            </a:r>
          </a:p>
          <a:p>
            <a:endParaRPr lang="de-DE" dirty="0"/>
          </a:p>
        </p:txBody>
      </p:sp>
      <p:sp>
        <p:nvSpPr>
          <p:cNvPr id="4" name="Fußzeilenplatzhalter 3">
            <a:extLst>
              <a:ext uri="{FF2B5EF4-FFF2-40B4-BE49-F238E27FC236}">
                <a16:creationId xmlns:a16="http://schemas.microsoft.com/office/drawing/2014/main" id="{1E17BD29-B3BF-6FBA-BEF3-CC239B3D25E9}"/>
              </a:ext>
            </a:extLst>
          </p:cNvPr>
          <p:cNvSpPr>
            <a:spLocks noGrp="1"/>
          </p:cNvSpPr>
          <p:nvPr>
            <p:ph type="ftr" sz="quarter" idx="20"/>
          </p:nvPr>
        </p:nvSpPr>
        <p:spPr/>
        <p:txBody>
          <a:bodyPr/>
          <a:lstStyle/>
          <a:p>
            <a:r>
              <a:rPr lang="de-DE" dirty="0">
                <a:solidFill>
                  <a:prstClr val="black"/>
                </a:solidFill>
              </a:rPr>
              <a:t>DGB Bundesvorstand, Abteilung </a:t>
            </a:r>
            <a:r>
              <a:rPr lang="de-DE" dirty="0" err="1">
                <a:solidFill>
                  <a:prstClr val="black"/>
                </a:solidFill>
              </a:rPr>
              <a:t>Bildungspolitk</a:t>
            </a:r>
            <a:r>
              <a:rPr lang="de-DE" dirty="0">
                <a:solidFill>
                  <a:prstClr val="black"/>
                </a:solidFill>
              </a:rPr>
              <a:t> und Bildungsarbeit, Thomas Giessler</a:t>
            </a:r>
          </a:p>
        </p:txBody>
      </p:sp>
      <p:sp>
        <p:nvSpPr>
          <p:cNvPr id="5" name="Foliennummernplatzhalter 4">
            <a:extLst>
              <a:ext uri="{FF2B5EF4-FFF2-40B4-BE49-F238E27FC236}">
                <a16:creationId xmlns:a16="http://schemas.microsoft.com/office/drawing/2014/main" id="{1848BB50-66F9-A804-C3AB-5E082254858C}"/>
              </a:ext>
            </a:extLst>
          </p:cNvPr>
          <p:cNvSpPr>
            <a:spLocks noGrp="1"/>
          </p:cNvSpPr>
          <p:nvPr>
            <p:ph type="sldNum" sz="quarter" idx="21"/>
          </p:nvPr>
        </p:nvSpPr>
        <p:spPr/>
        <p:txBody>
          <a:bodyPr/>
          <a:lstStyle/>
          <a:p>
            <a:fld id="{AFD614E4-375A-4EDC-BFFF-A8EED9A9DFC6}" type="slidenum">
              <a:rPr lang="de-DE" smtClean="0">
                <a:solidFill>
                  <a:prstClr val="black"/>
                </a:solidFill>
              </a:rPr>
              <a:pPr/>
              <a:t>7</a:t>
            </a:fld>
            <a:endParaRPr lang="de-DE">
              <a:solidFill>
                <a:prstClr val="black"/>
              </a:solidFill>
            </a:endParaRPr>
          </a:p>
        </p:txBody>
      </p:sp>
    </p:spTree>
    <p:extLst>
      <p:ext uri="{BB962C8B-B14F-4D97-AF65-F5344CB8AC3E}">
        <p14:creationId xmlns:p14="http://schemas.microsoft.com/office/powerpoint/2010/main" val="3449700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332D8-3271-E5F1-B8F1-E035A57D0189}"/>
              </a:ext>
            </a:extLst>
          </p:cNvPr>
          <p:cNvSpPr>
            <a:spLocks noGrp="1"/>
          </p:cNvSpPr>
          <p:nvPr>
            <p:ph type="title"/>
          </p:nvPr>
        </p:nvSpPr>
        <p:spPr/>
        <p:txBody>
          <a:bodyPr/>
          <a:lstStyle/>
          <a:p>
            <a:r>
              <a:rPr lang="de-DE" dirty="0"/>
              <a:t>Fortbildungsverordnungen</a:t>
            </a:r>
          </a:p>
        </p:txBody>
      </p:sp>
      <p:sp>
        <p:nvSpPr>
          <p:cNvPr id="3" name="Inhaltsplatzhalter 2">
            <a:extLst>
              <a:ext uri="{FF2B5EF4-FFF2-40B4-BE49-F238E27FC236}">
                <a16:creationId xmlns:a16="http://schemas.microsoft.com/office/drawing/2014/main" id="{D49C7ED7-EB41-AA1C-642A-9F2964DCB5D6}"/>
              </a:ext>
            </a:extLst>
          </p:cNvPr>
          <p:cNvSpPr>
            <a:spLocks noGrp="1"/>
          </p:cNvSpPr>
          <p:nvPr>
            <p:ph sz="quarter" idx="19"/>
          </p:nvPr>
        </p:nvSpPr>
        <p:spPr/>
        <p:txBody>
          <a:bodyPr/>
          <a:lstStyle/>
          <a:p>
            <a:r>
              <a:rPr lang="de-DE" b="1" dirty="0"/>
              <a:t>Gestalter/in im Handwerk (in Planung)</a:t>
            </a:r>
          </a:p>
          <a:p>
            <a:r>
              <a:rPr lang="de-DE" b="1" dirty="0"/>
              <a:t>Geprüfte/r Berufsspezialist/in für Kraftfahrzeug-Servicetechnik: </a:t>
            </a:r>
            <a:r>
              <a:rPr lang="de-DE" dirty="0"/>
              <a:t>BMJ hat dem Entwurf der VO keine Rechtsförmlichkeit erteilt. Danach wurde von IGM, DGB, ZDH…Druck gemacht, nach langem Kampf haben Ministerien eingelenkt!</a:t>
            </a:r>
          </a:p>
          <a:p>
            <a:r>
              <a:rPr lang="de-DE" dirty="0"/>
              <a:t>Der BIBB-Hauptausschuss hat in seiner Sitzung am 24.03.2023 dem Ver-</a:t>
            </a:r>
            <a:r>
              <a:rPr lang="de-DE" dirty="0" err="1"/>
              <a:t>ordnungsentwurf</a:t>
            </a:r>
            <a:r>
              <a:rPr lang="de-DE" dirty="0"/>
              <a:t> zugestimmt.</a:t>
            </a:r>
          </a:p>
          <a:p>
            <a:r>
              <a:rPr lang="de-DE" b="1" dirty="0"/>
              <a:t>Gepr. Betriebswirt/in nach der HwO</a:t>
            </a:r>
            <a:r>
              <a:rPr lang="de-DE" dirty="0"/>
              <a:t>: Aktuell finden zwischen dem ZDH, DGB, IGM und </a:t>
            </a:r>
            <a:r>
              <a:rPr lang="de-DE" dirty="0" err="1"/>
              <a:t>VP`s</a:t>
            </a:r>
            <a:r>
              <a:rPr lang="de-DE" dirty="0"/>
              <a:t> Joachim Noll und Alexander Hengst) Vorgespräche zu einer möglichen Zuordnung des Gepr. Betriebswirts nach der HwO zur Fortbildungsstufe "Master Professional" statt. Hierbei werden die Erwartungen der Gewerkschaft zur inhaltlichen Ausgestaltung eines möglichen minimalinvasiven Neuordnungsverfahrens diskutiert. Nächstes Treffen25./26.5.23 in München</a:t>
            </a:r>
          </a:p>
        </p:txBody>
      </p:sp>
      <p:sp>
        <p:nvSpPr>
          <p:cNvPr id="4" name="Fußzeilenplatzhalter 3">
            <a:extLst>
              <a:ext uri="{FF2B5EF4-FFF2-40B4-BE49-F238E27FC236}">
                <a16:creationId xmlns:a16="http://schemas.microsoft.com/office/drawing/2014/main" id="{3E1B5DDA-54D1-732B-FC2A-2A5E202D52D7}"/>
              </a:ext>
            </a:extLst>
          </p:cNvPr>
          <p:cNvSpPr>
            <a:spLocks noGrp="1"/>
          </p:cNvSpPr>
          <p:nvPr>
            <p:ph type="ftr" sz="quarter" idx="20"/>
          </p:nvPr>
        </p:nvSpPr>
        <p:spPr/>
        <p:txBody>
          <a:bodyPr/>
          <a:lstStyle/>
          <a:p>
            <a:r>
              <a:rPr lang="de-DE">
                <a:solidFill>
                  <a:prstClr val="black"/>
                </a:solidFill>
              </a:rPr>
              <a:t>DGB Bundesvorstand, Abteilung Bildungspolitk und Bildungsarbeit, Thomas Giessler</a:t>
            </a:r>
          </a:p>
        </p:txBody>
      </p:sp>
      <p:sp>
        <p:nvSpPr>
          <p:cNvPr id="5" name="Foliennummernplatzhalter 4">
            <a:extLst>
              <a:ext uri="{FF2B5EF4-FFF2-40B4-BE49-F238E27FC236}">
                <a16:creationId xmlns:a16="http://schemas.microsoft.com/office/drawing/2014/main" id="{ABD9748F-0A29-A476-5CD5-D47669F55D85}"/>
              </a:ext>
            </a:extLst>
          </p:cNvPr>
          <p:cNvSpPr>
            <a:spLocks noGrp="1"/>
          </p:cNvSpPr>
          <p:nvPr>
            <p:ph type="sldNum" sz="quarter" idx="21"/>
          </p:nvPr>
        </p:nvSpPr>
        <p:spPr/>
        <p:txBody>
          <a:bodyPr/>
          <a:lstStyle/>
          <a:p>
            <a:fld id="{AFD614E4-375A-4EDC-BFFF-A8EED9A9DFC6}" type="slidenum">
              <a:rPr lang="de-DE" smtClean="0">
                <a:solidFill>
                  <a:prstClr val="black"/>
                </a:solidFill>
              </a:rPr>
              <a:pPr/>
              <a:t>8</a:t>
            </a:fld>
            <a:endParaRPr lang="de-DE">
              <a:solidFill>
                <a:prstClr val="black"/>
              </a:solidFill>
            </a:endParaRPr>
          </a:p>
        </p:txBody>
      </p:sp>
    </p:spTree>
    <p:extLst>
      <p:ext uri="{BB962C8B-B14F-4D97-AF65-F5344CB8AC3E}">
        <p14:creationId xmlns:p14="http://schemas.microsoft.com/office/powerpoint/2010/main" val="879650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E3EF7EE-9CBF-571B-6707-1182AD5C531B}"/>
              </a:ext>
            </a:extLst>
          </p:cNvPr>
          <p:cNvSpPr>
            <a:spLocks noGrp="1"/>
          </p:cNvSpPr>
          <p:nvPr>
            <p:ph idx="1"/>
          </p:nvPr>
        </p:nvSpPr>
        <p:spPr/>
        <p:txBody>
          <a:bodyPr/>
          <a:lstStyle/>
          <a:p>
            <a:endParaRPr lang="de-DE"/>
          </a:p>
        </p:txBody>
      </p:sp>
      <p:sp>
        <p:nvSpPr>
          <p:cNvPr id="4" name="Fußzeilenplatzhalter 3">
            <a:extLst>
              <a:ext uri="{FF2B5EF4-FFF2-40B4-BE49-F238E27FC236}">
                <a16:creationId xmlns:a16="http://schemas.microsoft.com/office/drawing/2014/main" id="{DD4390E8-8B86-9E39-0F06-B83FD416E3AB}"/>
              </a:ext>
            </a:extLst>
          </p:cNvPr>
          <p:cNvSpPr>
            <a:spLocks noGrp="1"/>
          </p:cNvSpPr>
          <p:nvPr>
            <p:ph type="ftr" sz="quarter" idx="11"/>
          </p:nvPr>
        </p:nvSpPr>
        <p:spPr/>
        <p:txBody>
          <a:bodyPr/>
          <a:lstStyle/>
          <a:p>
            <a:r>
              <a:rPr lang="de-DE"/>
              <a:t>DGB Bundesvorstand, Abteilung Bildungspolitik und Bildungsarbeit</a:t>
            </a:r>
            <a:endParaRPr lang="de-DE" dirty="0"/>
          </a:p>
        </p:txBody>
      </p:sp>
      <p:sp>
        <p:nvSpPr>
          <p:cNvPr id="5" name="Foliennummernplatzhalter 4">
            <a:extLst>
              <a:ext uri="{FF2B5EF4-FFF2-40B4-BE49-F238E27FC236}">
                <a16:creationId xmlns:a16="http://schemas.microsoft.com/office/drawing/2014/main" id="{7DEB9B13-DFC3-CA25-0341-4744FD93178A}"/>
              </a:ext>
            </a:extLst>
          </p:cNvPr>
          <p:cNvSpPr>
            <a:spLocks noGrp="1"/>
          </p:cNvSpPr>
          <p:nvPr>
            <p:ph type="sldNum" sz="quarter" idx="12"/>
          </p:nvPr>
        </p:nvSpPr>
        <p:spPr/>
        <p:txBody>
          <a:bodyPr/>
          <a:lstStyle/>
          <a:p>
            <a:fld id="{FF5C4DC4-96A9-4D6A-83FC-B1E7B9100F3A}" type="slidenum">
              <a:rPr lang="de-DE" smtClean="0"/>
              <a:pPr/>
              <a:t>9</a:t>
            </a:fld>
            <a:endParaRPr lang="de-DE" dirty="0"/>
          </a:p>
        </p:txBody>
      </p:sp>
      <p:pic>
        <p:nvPicPr>
          <p:cNvPr id="7" name="Grafik 6">
            <a:extLst>
              <a:ext uri="{FF2B5EF4-FFF2-40B4-BE49-F238E27FC236}">
                <a16:creationId xmlns:a16="http://schemas.microsoft.com/office/drawing/2014/main" id="{191306DD-02E7-885D-2925-CC8A7D852583}"/>
              </a:ext>
            </a:extLst>
          </p:cNvPr>
          <p:cNvPicPr>
            <a:picLocks noChangeAspect="1"/>
          </p:cNvPicPr>
          <p:nvPr/>
        </p:nvPicPr>
        <p:blipFill>
          <a:blip r:embed="rId2"/>
          <a:stretch>
            <a:fillRect/>
          </a:stretch>
        </p:blipFill>
        <p:spPr>
          <a:xfrm>
            <a:off x="0" y="1052736"/>
            <a:ext cx="12192000" cy="5321876"/>
          </a:xfrm>
          <a:prstGeom prst="rect">
            <a:avLst/>
          </a:prstGeom>
        </p:spPr>
      </p:pic>
    </p:spTree>
    <p:extLst>
      <p:ext uri="{BB962C8B-B14F-4D97-AF65-F5344CB8AC3E}">
        <p14:creationId xmlns:p14="http://schemas.microsoft.com/office/powerpoint/2010/main" val="332337034"/>
      </p:ext>
    </p:extLst>
  </p:cSld>
  <p:clrMapOvr>
    <a:masterClrMapping/>
  </p:clrMapOvr>
</p:sld>
</file>

<file path=ppt/theme/theme1.xml><?xml version="1.0" encoding="utf-8"?>
<a:theme xmlns:a="http://schemas.openxmlformats.org/drawingml/2006/main" name="DGB-Präsentation Kreis bordeaux-rot">
  <a:themeElements>
    <a:clrScheme name="DGB_Color">
      <a:dk1>
        <a:sysClr val="windowText" lastClr="000000"/>
      </a:dk1>
      <a:lt1>
        <a:sysClr val="window" lastClr="FFFFFF"/>
      </a:lt1>
      <a:dk2>
        <a:srgbClr val="ED1C24"/>
      </a:dk2>
      <a:lt2>
        <a:srgbClr val="2364D2"/>
      </a:lt2>
      <a:accent1>
        <a:srgbClr val="007C8A"/>
      </a:accent1>
      <a:accent2>
        <a:srgbClr val="70BC79"/>
      </a:accent2>
      <a:accent3>
        <a:srgbClr val="960B5A"/>
      </a:accent3>
      <a:accent4>
        <a:srgbClr val="E785B5"/>
      </a:accent4>
      <a:accent5>
        <a:srgbClr val="3A2D7B"/>
      </a:accent5>
      <a:accent6>
        <a:srgbClr val="65C2C2"/>
      </a:accent6>
      <a:hlink>
        <a:srgbClr val="ED1C24"/>
      </a:hlink>
      <a:folHlink>
        <a:srgbClr val="ED1C24"/>
      </a:folHlink>
    </a:clrScheme>
    <a:fontScheme name="DGB_Font">
      <a:majorFont>
        <a:latin typeface="Poppins Extra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sz="2000" dirty="0" smtClean="0"/>
        </a:defPPr>
      </a:lstStyle>
    </a:txDef>
  </a:objectDefaults>
  <a:extraClrSchemeLst/>
  <a:extLst>
    <a:ext uri="{05A4C25C-085E-4340-85A3-A5531E510DB2}">
      <thm15:themeFamily xmlns:thm15="http://schemas.microsoft.com/office/thememl/2012/main" name="Aktuelles zur Berufsbildung_DHKT-AN-VP.potx" id="{0ED7EE39-0C4B-405C-B4FF-E9396940F606}" vid="{2AB8F672-DEF4-47A1-AC73-FE9380D49EE9}"/>
    </a:ext>
  </a:extLst>
</a:theme>
</file>

<file path=ppt/theme/theme2.xml><?xml version="1.0" encoding="utf-8"?>
<a:theme xmlns:a="http://schemas.openxmlformats.org/drawingml/2006/main" name="Office">
  <a:themeElements>
    <a:clrScheme name="DGB_Color">
      <a:dk1>
        <a:sysClr val="windowText" lastClr="000000"/>
      </a:dk1>
      <a:lt1>
        <a:sysClr val="window" lastClr="FFFFFF"/>
      </a:lt1>
      <a:dk2>
        <a:srgbClr val="ED1C24"/>
      </a:dk2>
      <a:lt2>
        <a:srgbClr val="2364D2"/>
      </a:lt2>
      <a:accent1>
        <a:srgbClr val="007C8A"/>
      </a:accent1>
      <a:accent2>
        <a:srgbClr val="70BC79"/>
      </a:accent2>
      <a:accent3>
        <a:srgbClr val="960B5A"/>
      </a:accent3>
      <a:accent4>
        <a:srgbClr val="E785B5"/>
      </a:accent4>
      <a:accent5>
        <a:srgbClr val="3A2D7B"/>
      </a:accent5>
      <a:accent6>
        <a:srgbClr val="65C2C2"/>
      </a:accent6>
      <a:hlink>
        <a:srgbClr val="ED1C24"/>
      </a:hlink>
      <a:folHlink>
        <a:srgbClr val="ED1C24"/>
      </a:folHlink>
    </a:clrScheme>
    <a:fontScheme name="DGB_Font">
      <a:majorFont>
        <a:latin typeface="Poppins Extra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DGB_Color">
      <a:dk1>
        <a:sysClr val="windowText" lastClr="000000"/>
      </a:dk1>
      <a:lt1>
        <a:sysClr val="window" lastClr="FFFFFF"/>
      </a:lt1>
      <a:dk2>
        <a:srgbClr val="ED1C24"/>
      </a:dk2>
      <a:lt2>
        <a:srgbClr val="2364D2"/>
      </a:lt2>
      <a:accent1>
        <a:srgbClr val="007C8A"/>
      </a:accent1>
      <a:accent2>
        <a:srgbClr val="70BC79"/>
      </a:accent2>
      <a:accent3>
        <a:srgbClr val="960B5A"/>
      </a:accent3>
      <a:accent4>
        <a:srgbClr val="E785B5"/>
      </a:accent4>
      <a:accent5>
        <a:srgbClr val="3A2D7B"/>
      </a:accent5>
      <a:accent6>
        <a:srgbClr val="65C2C2"/>
      </a:accent6>
      <a:hlink>
        <a:srgbClr val="ED1C24"/>
      </a:hlink>
      <a:folHlink>
        <a:srgbClr val="ED1C24"/>
      </a:folHlink>
    </a:clrScheme>
    <a:fontScheme name="DGB_Font">
      <a:majorFont>
        <a:latin typeface="Poppins Extra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48F66A2A9E32A24998161150A59D893A" ma:contentTypeVersion="11" ma:contentTypeDescription="Ein neues Dokument erstellen." ma:contentTypeScope="" ma:versionID="83c952ff108e407df9a56b6cdf64f75e">
  <xsd:schema xmlns:xsd="http://www.w3.org/2001/XMLSchema" xmlns:xs="http://www.w3.org/2001/XMLSchema" xmlns:p="http://schemas.microsoft.com/office/2006/metadata/properties" xmlns:ns2="53eeb6ff-be0a-4f28-ab53-644fb819d047" xmlns:ns3="8a12b8a7-95fb-4148-ac3b-35d70d25cc7b" targetNamespace="http://schemas.microsoft.com/office/2006/metadata/properties" ma:root="true" ma:fieldsID="3ff80e1d43764ec1ba5474f9fe75b8a0" ns2:_="" ns3:_="">
    <xsd:import namespace="53eeb6ff-be0a-4f28-ab53-644fb819d047"/>
    <xsd:import namespace="8a12b8a7-95fb-4148-ac3b-35d70d25cc7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eeb6ff-be0a-4f28-ab53-644fb819d0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6fb7d23e-8099-4920-aa92-76155a1f712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a12b8a7-95fb-4148-ac3b-35d70d25cc7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f859ba6-dc68-4a34-879b-2d81dd459e5f}" ma:internalName="TaxCatchAll" ma:showField="CatchAllData" ma:web="8a12b8a7-95fb-4148-ac3b-35d70d25cc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3eeb6ff-be0a-4f28-ab53-644fb819d047">
      <Terms xmlns="http://schemas.microsoft.com/office/infopath/2007/PartnerControls"/>
    </lcf76f155ced4ddcb4097134ff3c332f>
    <TaxCatchAll xmlns="8a12b8a7-95fb-4148-ac3b-35d70d25cc7b" xsi:nil="true"/>
  </documentManagement>
</p:properties>
</file>

<file path=customXml/itemProps1.xml><?xml version="1.0" encoding="utf-8"?>
<ds:datastoreItem xmlns:ds="http://schemas.openxmlformats.org/officeDocument/2006/customXml" ds:itemID="{FC25FAD4-FE7A-445B-9C01-7EC6E7468E0B}">
  <ds:schemaRefs>
    <ds:schemaRef ds:uri="http://schemas.microsoft.com/sharepoint/v3/contenttype/forms"/>
  </ds:schemaRefs>
</ds:datastoreItem>
</file>

<file path=customXml/itemProps2.xml><?xml version="1.0" encoding="utf-8"?>
<ds:datastoreItem xmlns:ds="http://schemas.openxmlformats.org/officeDocument/2006/customXml" ds:itemID="{434C1493-6D18-4F8A-8630-C8396DC6F8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eeb6ff-be0a-4f28-ab53-644fb819d047"/>
    <ds:schemaRef ds:uri="8a12b8a7-95fb-4148-ac3b-35d70d25cc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90EA61-1999-4A01-8684-907ED5025416}">
  <ds:schemaRefs>
    <ds:schemaRef ds:uri="8a12b8a7-95fb-4148-ac3b-35d70d25cc7b"/>
    <ds:schemaRef ds:uri="http://schemas.microsoft.com/office/2006/documentManagement/types"/>
    <ds:schemaRef ds:uri="http://schemas.microsoft.com/office/infopath/2007/PartnerControls"/>
    <ds:schemaRef ds:uri="http://purl.org/dc/dcmitype/"/>
    <ds:schemaRef ds:uri="http://purl.org/dc/elements/1.1/"/>
    <ds:schemaRef ds:uri="http://purl.org/dc/terms/"/>
    <ds:schemaRef ds:uri="http://schemas.openxmlformats.org/package/2006/metadata/core-properties"/>
    <ds:schemaRef ds:uri="53eeb6ff-be0a-4f28-ab53-644fb819d047"/>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Aktuelles zur Berufsbildung_DHKT-AN-VP</Template>
  <TotalTime>0</TotalTime>
  <Words>1427</Words>
  <Application>Microsoft Office PowerPoint</Application>
  <PresentationFormat>Breitbild</PresentationFormat>
  <Paragraphs>171</Paragraphs>
  <Slides>27</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27</vt:i4>
      </vt:variant>
    </vt:vector>
  </HeadingPairs>
  <TitlesOfParts>
    <vt:vector size="34" baseType="lpstr">
      <vt:lpstr>Fira Sans Extra Condensed</vt:lpstr>
      <vt:lpstr>Fira Sans</vt:lpstr>
      <vt:lpstr>Poppins ExtraBold</vt:lpstr>
      <vt:lpstr>Calibri</vt:lpstr>
      <vt:lpstr>Arial</vt:lpstr>
      <vt:lpstr>Source Sans Pro</vt:lpstr>
      <vt:lpstr>DGB-Präsentation Kreis bordeaux-rot</vt:lpstr>
      <vt:lpstr>Aktuelles aus der Berufsbildung</vt:lpstr>
      <vt:lpstr>Neugeordnete Ausbildungsberufe 2023</vt:lpstr>
      <vt:lpstr>Ausbildungsberufe in Neuordnung(1) Die Verfahrensbeteiligten gehen vom Erlasstermin 01.08.2024 aus</vt:lpstr>
      <vt:lpstr>Ausbildungsberufe in Neuordnung(2) Die Verfahrensbeteiligten gehen vom Erlasstermin 01.08.2024 aus </vt:lpstr>
      <vt:lpstr>Überlegungen zur Neuordnung </vt:lpstr>
      <vt:lpstr>Ausbildungsberufe  bei denen es aktuell keinen Konsens gibt </vt:lpstr>
      <vt:lpstr>Meisterprüfungsverordnungen (in Planung oder Arbeit)</vt:lpstr>
      <vt:lpstr>Fortbildungsverordnungen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Entwicklung der Einmündungsquote aller institutionell erfassten Ausbildungsinteressierten (EQI)</vt:lpstr>
      <vt:lpstr>Einmündungsquote aller institutionell erfassten Ausbildungsinteressierten (EQI) nach Ländern</vt:lpstr>
      <vt:lpstr>PowerPoint-Präsentation</vt:lpstr>
      <vt:lpstr>PowerPoint-Präsentation</vt:lpstr>
      <vt:lpstr>DGB: Ausbildungsgarantie &amp; Zukunftsfonds</vt:lpstr>
      <vt:lpstr>Ausbildungsgarantie auf Bundesebene</vt:lpstr>
      <vt:lpstr>Außerbetriebliche Ausbildung </vt:lpstr>
      <vt:lpstr>Unterversorgte Regionen</vt:lpstr>
      <vt:lpstr>Bewertung</vt:lpstr>
      <vt:lpstr>Vielen Dank!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Aktuelles aus der Berufsbildung</dc:title>
  <dc:subject>Präsentationsvorlage 16:9, Kreis: Bordeaux/Rot</dc:subject>
  <dc:creator>Noll, Joachim</dc:creator>
  <dc:description>© Deutscher Gewerkschaftsbund_x000d_
Alle Daten urheberrechtlich geschützt. Jegliches Kopieren verboten._x000d_
All copyrights for data reserved. Unauthorized downloading or other kinds of copying prohibited._x000d_
www.dgb.de</dc:description>
  <cp:lastModifiedBy>Noll, Joachim</cp:lastModifiedBy>
  <cp:revision>1</cp:revision>
  <dcterms:created xsi:type="dcterms:W3CDTF">2023-04-26T11:51:46Z</dcterms:created>
  <dcterms:modified xsi:type="dcterms:W3CDTF">2023-04-26T11:52:37Z</dcterms:modified>
</cp:coreProperties>
</file>