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6" r:id="rId1"/>
  </p:sldMasterIdLst>
  <p:notesMasterIdLst>
    <p:notesMasterId r:id="rId14"/>
  </p:notesMasterIdLst>
  <p:sldIdLst>
    <p:sldId id="256" r:id="rId2"/>
    <p:sldId id="27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80" r:id="rId12"/>
    <p:sldId id="273" r:id="rId13"/>
  </p:sldIdLst>
  <p:sldSz cx="12192000" cy="68580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2"/>
    <a:srgbClr val="F88B03"/>
    <a:srgbClr val="F49E00"/>
    <a:srgbClr val="FF0000"/>
    <a:srgbClr val="CC0000"/>
    <a:srgbClr val="B2B2B2"/>
    <a:srgbClr val="99CCFF"/>
    <a:srgbClr val="3399FF"/>
    <a:srgbClr val="66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9" autoAdjust="0"/>
    <p:restoredTop sz="97222" autoAdjust="0"/>
  </p:normalViewPr>
  <p:slideViewPr>
    <p:cSldViewPr showGuides="1">
      <p:cViewPr varScale="1">
        <p:scale>
          <a:sx n="96" d="100"/>
          <a:sy n="96" d="100"/>
        </p:scale>
        <p:origin x="111" y="255"/>
      </p:cViewPr>
      <p:guideLst>
        <p:guide orient="horz" pos="3793"/>
        <p:guide pos="3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/>
            </a:lvl1pPr>
          </a:lstStyle>
          <a:p>
            <a:pPr>
              <a:defRPr/>
            </a:pPr>
            <a:fld id="{57D3580B-6674-4C37-9C6D-0192FF2386F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3700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3580B-6674-4C37-9C6D-0192FF2386F3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0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27318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328740"/>
            <a:ext cx="12192000" cy="1556740"/>
          </a:xfrm>
          <a:prstGeom prst="rect">
            <a:avLst/>
          </a:prstGeom>
          <a:solidFill>
            <a:srgbClr val="F88B03"/>
          </a:solidFill>
          <a:ln w="36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-583813" y="4511950"/>
            <a:ext cx="6967853" cy="1223546"/>
          </a:xfrm>
          <a:prstGeom prst="roundRect">
            <a:avLst>
              <a:gd name="adj" fmla="val 4288"/>
            </a:avLst>
          </a:prstGeom>
        </p:spPr>
        <p:txBody>
          <a:bodyPr lIns="1080000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6146" name="Picture 2" descr="\\ec-fs1\Marketing\op_MK\10_Grafik\Vorlagen\EC_Logo_Querformat\web\Elbcampus_Logo_quer_weiss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/>
        </p:blipFill>
        <p:spPr bwMode="auto">
          <a:xfrm>
            <a:off x="8040270" y="5693686"/>
            <a:ext cx="4106569" cy="8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 userDrawn="1"/>
        </p:nvCxnSpPr>
        <p:spPr>
          <a:xfrm>
            <a:off x="0" y="5301260"/>
            <a:ext cx="12192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020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0" y="414"/>
            <a:ext cx="12192003" cy="585323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720000" y="3838894"/>
            <a:ext cx="7777080" cy="1067571"/>
          </a:xfrm>
        </p:spPr>
        <p:txBody>
          <a:bodyPr lIns="1080000"/>
          <a:lstStyle>
            <a:lvl1pPr>
              <a:defRPr b="1"/>
            </a:lvl1pPr>
            <a:lvl2pPr marL="3429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2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/>
          <p:cNvSpPr>
            <a:spLocks noGrp="1"/>
          </p:cNvSpPr>
          <p:nvPr>
            <p:ph type="pic" sz="quarter" idx="11"/>
          </p:nvPr>
        </p:nvSpPr>
        <p:spPr>
          <a:xfrm>
            <a:off x="0" y="415"/>
            <a:ext cx="12192000" cy="58536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9853" y="3675688"/>
            <a:ext cx="7969107" cy="1057722"/>
          </a:xfrm>
          <a:prstGeom prst="roundRect">
            <a:avLst>
              <a:gd name="adj" fmla="val 6701"/>
            </a:avLst>
          </a:prstGeom>
        </p:spPr>
        <p:txBody>
          <a:bodyPr lIns="360000" rIns="1080000"/>
          <a:lstStyle>
            <a:lvl1pPr>
              <a:defRPr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44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0" y="415"/>
            <a:ext cx="12192000" cy="58536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720000" y="3838893"/>
            <a:ext cx="7777080" cy="1067571"/>
          </a:xfrm>
          <a:solidFill>
            <a:schemeClr val="tx1">
              <a:lumMod val="75000"/>
              <a:lumOff val="25000"/>
              <a:alpha val="85000"/>
            </a:schemeClr>
          </a:solidFill>
        </p:spPr>
        <p:txBody>
          <a:bodyPr lIns="1080000"/>
          <a:lstStyle>
            <a:lvl1pPr>
              <a:defRPr b="1">
                <a:solidFill>
                  <a:srgbClr val="F88B03"/>
                </a:solidFill>
              </a:defRPr>
            </a:lvl1pPr>
            <a:lvl2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08072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1"/>
          </p:nvPr>
        </p:nvSpPr>
        <p:spPr>
          <a:xfrm>
            <a:off x="0" y="415"/>
            <a:ext cx="12192000" cy="58536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27893" y="3660943"/>
            <a:ext cx="7777080" cy="1067571"/>
          </a:xfrm>
          <a:solidFill>
            <a:schemeClr val="tx1">
              <a:lumMod val="75000"/>
              <a:lumOff val="25000"/>
              <a:alpha val="85000"/>
            </a:schemeClr>
          </a:solidFill>
        </p:spPr>
        <p:txBody>
          <a:bodyPr lIns="360000" tIns="108000" bIns="108000"/>
          <a:lstStyle>
            <a:lvl1pPr>
              <a:defRPr b="1">
                <a:solidFill>
                  <a:srgbClr val="F88B03"/>
                </a:solidFill>
              </a:defRPr>
            </a:lvl1pPr>
            <a:lvl2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59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900200"/>
            <a:ext cx="12192000" cy="957801"/>
          </a:xfrm>
          <a:prstGeom prst="rect">
            <a:avLst/>
          </a:prstGeom>
          <a:solidFill>
            <a:srgbClr val="F8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7" r="-16957"/>
          <a:stretch/>
        </p:blipFill>
        <p:spPr>
          <a:xfrm>
            <a:off x="9649340" y="6140965"/>
            <a:ext cx="2351480" cy="47626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0" y="5877341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527227" y="1118997"/>
            <a:ext cx="7777080" cy="1223546"/>
          </a:xfrm>
          <a:prstGeom prst="roundRect">
            <a:avLst>
              <a:gd name="adj" fmla="val 3760"/>
            </a:avLst>
          </a:prstGeom>
          <a:solidFill>
            <a:schemeClr val="bg1">
              <a:alpha val="85000"/>
            </a:schemeClr>
          </a:solidFill>
        </p:spPr>
        <p:txBody>
          <a:bodyPr vert="horz" wrap="square" lIns="1080000" tIns="45720" rIns="91440" bIns="45720" rtlCol="0" anchor="ctr">
            <a:sp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-960000" y="4342964"/>
            <a:ext cx="7681067" cy="1067571"/>
          </a:xfrm>
          <a:prstGeom prst="roundRect">
            <a:avLst>
              <a:gd name="adj" fmla="val 9368"/>
            </a:avLst>
          </a:prstGeom>
          <a:solidFill>
            <a:schemeClr val="bg1">
              <a:alpha val="85000"/>
            </a:schemeClr>
          </a:solidFill>
        </p:spPr>
        <p:txBody>
          <a:bodyPr vert="horz" wrap="square" lIns="1080000" tIns="108000" rIns="91440" bIns="108000" rtlCol="0" anchor="ctr" anchorCtr="0">
            <a:spAutoFit/>
          </a:bodyPr>
          <a:lstStyle/>
          <a:p>
            <a:pPr lvl="0"/>
            <a:r>
              <a:rPr lang="de-DE" dirty="0" smtClean="0"/>
              <a:t>TITEL DER FOLIE: TITEL HIGHLIGHT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431213" y="6179044"/>
            <a:ext cx="432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www.elbcampus.de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9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29D30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40000"/>
        </a:spcBef>
        <a:spcAft>
          <a:spcPct val="0"/>
        </a:spcAft>
        <a:buClr>
          <a:srgbClr val="F29D30"/>
        </a:buClr>
        <a:buFont typeface="Arial" panose="020B0604020202020204" pitchFamily="34" charset="0"/>
        <a:buNone/>
        <a:defRPr sz="2800" b="1" u="none" strike="noStrike" baseline="0">
          <a:solidFill>
            <a:srgbClr val="006AB2"/>
          </a:solidFill>
          <a:effectLst/>
          <a:latin typeface="Calibri" panose="020F0502020204030204" pitchFamily="34" charset="0"/>
          <a:ea typeface="+mn-ea"/>
          <a:cs typeface="+mn-cs"/>
        </a:defRPr>
      </a:lvl1pPr>
      <a:lvl2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F49E00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aseline="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b="21083"/>
          <a:stretch/>
        </p:blipFill>
        <p:spPr>
          <a:xfrm>
            <a:off x="-24850" y="-27480"/>
            <a:ext cx="12241700" cy="5301259"/>
          </a:xfrm>
          <a:prstGeom prst="roundRect">
            <a:avLst>
              <a:gd name="adj" fmla="val 0"/>
            </a:avLst>
          </a:prstGeom>
        </p:spPr>
      </p:pic>
      <p:sp>
        <p:nvSpPr>
          <p:cNvPr id="2" name="Textfeld 1"/>
          <p:cNvSpPr txBox="1"/>
          <p:nvPr/>
        </p:nvSpPr>
        <p:spPr>
          <a:xfrm>
            <a:off x="263190" y="6165380"/>
            <a:ext cx="612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17.06.2022 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Tagung der Arbeitnehmervizepräsidenten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 b="30676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3056899"/>
            <a:ext cx="7777080" cy="2293676"/>
          </a:xfrm>
        </p:spPr>
        <p:txBody>
          <a:bodyPr/>
          <a:lstStyle/>
          <a:p>
            <a:r>
              <a:rPr lang="de-DE" dirty="0" smtClean="0"/>
              <a:t>BAU UND GEBÄUDETECHNIK</a:t>
            </a:r>
            <a:br>
              <a:rPr lang="de-DE" dirty="0" smtClean="0"/>
            </a:br>
            <a:r>
              <a:rPr lang="de-DE" dirty="0" smtClean="0"/>
              <a:t>PRAXISNAH UND AKTUELL</a:t>
            </a:r>
          </a:p>
          <a:p>
            <a:pPr lvl="1"/>
            <a:r>
              <a:rPr lang="de-DE" dirty="0" smtClean="0"/>
              <a:t>Fachkraft für Kältetechnik</a:t>
            </a:r>
          </a:p>
          <a:p>
            <a:pPr lvl="1"/>
            <a:r>
              <a:rPr lang="de-DE" dirty="0" smtClean="0"/>
              <a:t>Kundendienstmonteur</a:t>
            </a:r>
          </a:p>
          <a:p>
            <a:pPr lvl="1"/>
            <a:r>
              <a:rPr lang="de-DE" dirty="0" smtClean="0"/>
              <a:t>Gebäudemanagement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8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6"/>
          <a:stretch/>
        </p:blipFill>
        <p:spPr>
          <a:xfrm>
            <a:off x="-1" y="-289232"/>
            <a:ext cx="12274277" cy="616657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-672940" y="2550566"/>
            <a:ext cx="5328740" cy="2606674"/>
          </a:xfrm>
          <a:prstGeom prst="roundRect">
            <a:avLst>
              <a:gd name="adj" fmla="val 4096"/>
            </a:avLst>
          </a:prstGeom>
        </p:spPr>
        <p:txBody>
          <a:bodyPr/>
          <a:lstStyle/>
          <a:p>
            <a:r>
              <a:rPr lang="de-DE" b="0" dirty="0" smtClean="0">
                <a:solidFill>
                  <a:schemeClr val="bg1"/>
                </a:solidFill>
              </a:rPr>
              <a:t>PERSONALENTWICKLUNG</a:t>
            </a:r>
            <a:br>
              <a:rPr lang="de-DE" b="0" dirty="0" smtClean="0">
                <a:solidFill>
                  <a:schemeClr val="bg1"/>
                </a:solidFill>
              </a:rPr>
            </a:br>
            <a:r>
              <a:rPr lang="de-DE" dirty="0" smtClean="0"/>
              <a:t>FÜR </a:t>
            </a:r>
            <a:r>
              <a:rPr lang="de-DE" dirty="0"/>
              <a:t>UNTERNEHMEN</a:t>
            </a:r>
          </a:p>
          <a:p>
            <a:pPr lvl="1"/>
            <a:r>
              <a:rPr lang="de-DE" dirty="0" smtClean="0"/>
              <a:t>Wir </a:t>
            </a:r>
            <a:r>
              <a:rPr lang="de-DE" dirty="0"/>
              <a:t>hören zu</a:t>
            </a:r>
          </a:p>
          <a:p>
            <a:pPr lvl="1"/>
            <a:r>
              <a:rPr lang="de-DE" dirty="0" smtClean="0"/>
              <a:t>Wir </a:t>
            </a:r>
            <a:r>
              <a:rPr lang="de-DE" dirty="0"/>
              <a:t>haben starke Wurzeln</a:t>
            </a:r>
          </a:p>
          <a:p>
            <a:pPr lvl="1"/>
            <a:r>
              <a:rPr lang="de-DE" dirty="0" smtClean="0"/>
              <a:t>Bewährt, angepasst, </a:t>
            </a:r>
            <a:r>
              <a:rPr lang="de-DE" dirty="0"/>
              <a:t>e</a:t>
            </a:r>
            <a:r>
              <a:rPr lang="de-DE" dirty="0" smtClean="0"/>
              <a:t>ntwickelt</a:t>
            </a:r>
            <a:endParaRPr lang="de-DE" dirty="0"/>
          </a:p>
          <a:p>
            <a:pPr lvl="1"/>
            <a:r>
              <a:rPr lang="de-DE" dirty="0" smtClean="0"/>
              <a:t>Management Akademie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06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8" b="13848"/>
          <a:stretch>
            <a:fillRect/>
          </a:stretch>
        </p:blipFill>
        <p:spPr/>
      </p:pic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7464190" y="3888913"/>
            <a:ext cx="5544770" cy="1377405"/>
          </a:xfrm>
        </p:spPr>
        <p:txBody>
          <a:bodyPr/>
          <a:lstStyle/>
          <a:p>
            <a:r>
              <a:rPr lang="de-DE" dirty="0"/>
              <a:t>Kontaktieren Sie </a:t>
            </a:r>
            <a:r>
              <a:rPr lang="de-DE" dirty="0" smtClean="0"/>
              <a:t>uns gern!</a:t>
            </a:r>
            <a:endParaRPr lang="de-DE" dirty="0"/>
          </a:p>
          <a:p>
            <a:pPr marL="0" lvl="1" indent="0">
              <a:buNone/>
            </a:pPr>
            <a:r>
              <a:rPr lang="de-DE" dirty="0"/>
              <a:t>040 35905-777</a:t>
            </a:r>
            <a:br>
              <a:rPr lang="de-DE" dirty="0"/>
            </a:br>
            <a:r>
              <a:rPr lang="de-DE" dirty="0"/>
              <a:t>weiterbildung@elbcampus.de</a:t>
            </a:r>
          </a:p>
        </p:txBody>
      </p:sp>
      <p:sp>
        <p:nvSpPr>
          <p:cNvPr id="14" name="Textplatzhalter 2"/>
          <p:cNvSpPr txBox="1">
            <a:spLocks/>
          </p:cNvSpPr>
          <p:nvPr/>
        </p:nvSpPr>
        <p:spPr>
          <a:xfrm>
            <a:off x="-720000" y="2455469"/>
            <a:ext cx="4571900" cy="1387435"/>
          </a:xfrm>
          <a:prstGeom prst="roundRect">
            <a:avLst>
              <a:gd name="adj" fmla="val 9368"/>
            </a:avLst>
          </a:prstGeom>
          <a:solidFill>
            <a:schemeClr val="bg1">
              <a:alpha val="85000"/>
            </a:schemeClr>
          </a:solidFill>
        </p:spPr>
        <p:txBody>
          <a:bodyPr vert="horz" wrap="square" lIns="1080000" tIns="45720" rIns="91440" bIns="45720" rtlCol="0" anchor="ctr" anchorCtr="0">
            <a:spAutoFit/>
          </a:bodyPr>
          <a:lstStyle>
            <a:lvl1pPr marL="0" indent="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29D30"/>
              </a:buClr>
              <a:buFont typeface="Arial" panose="020B0604020202020204" pitchFamily="34" charset="0"/>
              <a:buNone/>
              <a:defRPr sz="2800" b="1" u="none" strike="noStrike" baseline="0">
                <a:solidFill>
                  <a:srgbClr val="006AB2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9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spcBef>
                <a:spcPct val="40000"/>
              </a:spcBef>
              <a:buClr>
                <a:srgbClr val="F29D30"/>
              </a:buClr>
              <a:buNone/>
            </a:pPr>
            <a:r>
              <a:rPr lang="de-DE" sz="2800" b="1" dirty="0" smtClean="0">
                <a:solidFill>
                  <a:srgbClr val="006AB2"/>
                </a:solidFill>
              </a:rPr>
              <a:t>Herzlichen </a:t>
            </a:r>
            <a:r>
              <a:rPr lang="de-DE" sz="2800" b="1" dirty="0">
                <a:solidFill>
                  <a:srgbClr val="006AB2"/>
                </a:solidFill>
              </a:rPr>
              <a:t>Dank für </a:t>
            </a:r>
            <a:br>
              <a:rPr lang="de-DE" sz="2800" b="1" dirty="0">
                <a:solidFill>
                  <a:srgbClr val="006AB2"/>
                </a:solidFill>
              </a:rPr>
            </a:br>
            <a:r>
              <a:rPr lang="de-DE" sz="2800" b="1" dirty="0">
                <a:solidFill>
                  <a:srgbClr val="006AB2"/>
                </a:solidFill>
              </a:rPr>
              <a:t>die Aufmerksamkeit</a:t>
            </a:r>
            <a:r>
              <a:rPr lang="de-DE" sz="2800" b="1" dirty="0" smtClean="0">
                <a:solidFill>
                  <a:srgbClr val="006AB2"/>
                </a:solidFill>
              </a:rPr>
              <a:t>!</a:t>
            </a:r>
          </a:p>
          <a:p>
            <a:pPr marL="0" lvl="1" indent="0">
              <a:buNone/>
            </a:pP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415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4768" r="-204" b="23221"/>
          <a:stretch/>
        </p:blipFill>
        <p:spPr>
          <a:xfrm>
            <a:off x="-1" y="-1"/>
            <a:ext cx="12222762" cy="58680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720000" y="3046516"/>
            <a:ext cx="7777080" cy="2293676"/>
          </a:xfrm>
        </p:spPr>
        <p:txBody>
          <a:bodyPr/>
          <a:lstStyle/>
          <a:p>
            <a:r>
              <a:rPr lang="de-DE" b="0" dirty="0">
                <a:solidFill>
                  <a:schemeClr val="tx1"/>
                </a:solidFill>
              </a:rPr>
              <a:t>QUALITÄT AUS ERFAHRUNG: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DER ELBCAMPUS</a:t>
            </a:r>
          </a:p>
          <a:p>
            <a:pPr lvl="1"/>
            <a:r>
              <a:rPr lang="de-DE" dirty="0"/>
              <a:t>1.100 Seminar- und Werkstattplätze</a:t>
            </a:r>
          </a:p>
          <a:p>
            <a:pPr lvl="1"/>
            <a:r>
              <a:rPr lang="de-DE" dirty="0"/>
              <a:t>23.000 m²</a:t>
            </a:r>
          </a:p>
          <a:p>
            <a:pPr lvl="1"/>
            <a:r>
              <a:rPr lang="de-DE" dirty="0"/>
              <a:t>Moderne </a:t>
            </a:r>
            <a:r>
              <a:rPr lang="de-DE" dirty="0" smtClean="0"/>
              <a:t>Ausstattung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2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343" r="-204" b="27645"/>
          <a:stretch/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3645030"/>
            <a:ext cx="7777080" cy="1853246"/>
          </a:xfrm>
        </p:spPr>
        <p:txBody>
          <a:bodyPr/>
          <a:lstStyle/>
          <a:p>
            <a:r>
              <a:rPr lang="de-DE" dirty="0" smtClean="0"/>
              <a:t>KURZE WEGE – ALLES UNTER EINEM DACH</a:t>
            </a:r>
          </a:p>
          <a:p>
            <a:pPr lvl="1"/>
            <a:r>
              <a:rPr lang="de-DE" dirty="0" smtClean="0"/>
              <a:t>Weiterbildungsberatung</a:t>
            </a:r>
          </a:p>
          <a:p>
            <a:pPr lvl="1"/>
            <a:r>
              <a:rPr lang="de-DE" dirty="0" smtClean="0"/>
              <a:t>Aufstiegs-BAföG beantragen</a:t>
            </a:r>
          </a:p>
          <a:p>
            <a:pPr lvl="1"/>
            <a:r>
              <a:rPr lang="de-DE" dirty="0" smtClean="0"/>
              <a:t>Zur Prüfung anmelden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5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3994"/>
          <a:stretch/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2912942"/>
            <a:ext cx="7777080" cy="2616336"/>
          </a:xfrm>
        </p:spPr>
        <p:txBody>
          <a:bodyPr/>
          <a:lstStyle/>
          <a:p>
            <a:r>
              <a:rPr lang="de-DE" dirty="0" smtClean="0"/>
              <a:t>ENTSPANNTES LERNEN</a:t>
            </a:r>
          </a:p>
          <a:p>
            <a:pPr lvl="1"/>
            <a:r>
              <a:rPr lang="de-DE" dirty="0" smtClean="0"/>
              <a:t>Campus Lounge + Cafeteria</a:t>
            </a:r>
          </a:p>
          <a:p>
            <a:pPr lvl="1"/>
            <a:r>
              <a:rPr lang="de-DE" dirty="0" smtClean="0"/>
              <a:t>Gute Erreichbarkeit mit Bus, Bahn und PKW</a:t>
            </a:r>
          </a:p>
          <a:p>
            <a:pPr lvl="1"/>
            <a:r>
              <a:rPr lang="de-DE" dirty="0" smtClean="0"/>
              <a:t>300 kostenlose Parkplätze</a:t>
            </a:r>
          </a:p>
          <a:p>
            <a:pPr lvl="1"/>
            <a:r>
              <a:rPr lang="de-DE" dirty="0" smtClean="0"/>
              <a:t>WLAN</a:t>
            </a:r>
          </a:p>
          <a:p>
            <a:pPr lvl="1"/>
            <a:r>
              <a:rPr lang="de-DE" dirty="0" smtClean="0"/>
              <a:t>Helle Räume – tolle Lernatmosphäre</a:t>
            </a:r>
          </a:p>
        </p:txBody>
      </p:sp>
    </p:spTree>
    <p:extLst>
      <p:ext uri="{BB962C8B-B14F-4D97-AF65-F5344CB8AC3E}">
        <p14:creationId xmlns:p14="http://schemas.microsoft.com/office/powerpoint/2010/main" val="16496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3" b="13853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039853" y="692620"/>
            <a:ext cx="7969107" cy="2232310"/>
          </a:xfrm>
        </p:spPr>
        <p:txBody>
          <a:bodyPr/>
          <a:lstStyle/>
          <a:p>
            <a:r>
              <a:rPr lang="de-DE" smtClean="0"/>
              <a:t>DER ELBCAMPUS ALS MEISTERSCHULE</a:t>
            </a:r>
          </a:p>
          <a:p>
            <a:pPr lvl="1"/>
            <a:r>
              <a:rPr lang="de-DE" smtClean="0"/>
              <a:t>Insgesamt über 20 Fachrichtungen</a:t>
            </a:r>
          </a:p>
          <a:p>
            <a:pPr lvl="1"/>
            <a:r>
              <a:rPr lang="de-DE" smtClean="0"/>
              <a:t>Handwerksmeister</a:t>
            </a:r>
          </a:p>
          <a:p>
            <a:pPr lvl="1"/>
            <a:r>
              <a:rPr lang="de-DE" smtClean="0"/>
              <a:t>Industriemeister</a:t>
            </a:r>
          </a:p>
          <a:p>
            <a:pPr lvl="1"/>
            <a:r>
              <a:rPr lang="de-DE" smtClean="0"/>
              <a:t>Meister mit IHK-Abschluss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528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3994"/>
          <a:stretch/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3140960"/>
            <a:ext cx="7777080" cy="2304320"/>
          </a:xfrm>
        </p:spPr>
        <p:txBody>
          <a:bodyPr/>
          <a:lstStyle/>
          <a:p>
            <a:r>
              <a:rPr lang="de-DE" smtClean="0"/>
              <a:t>WIRTSCHAFTSWISSEN</a:t>
            </a:r>
          </a:p>
          <a:p>
            <a:pPr lvl="1"/>
            <a:r>
              <a:rPr lang="de-DE" smtClean="0"/>
              <a:t>Kurse mit Abschluss: Betriebswirt, Fachwirte etc.</a:t>
            </a:r>
          </a:p>
          <a:p>
            <a:pPr lvl="1"/>
            <a:r>
              <a:rPr lang="de-DE" smtClean="0"/>
              <a:t>Kompakte Tagesseminare</a:t>
            </a:r>
          </a:p>
          <a:p>
            <a:pPr lvl="1"/>
            <a:r>
              <a:rPr lang="de-DE" smtClean="0"/>
              <a:t>Hard- und Softskills – von Rechungswesen bis Schlagfertigkeit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9671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b="17209"/>
          <a:stretch/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240021" y="1248675"/>
            <a:ext cx="6336880" cy="2208580"/>
          </a:xfrm>
        </p:spPr>
        <p:txBody>
          <a:bodyPr/>
          <a:lstStyle/>
          <a:p>
            <a:r>
              <a:rPr lang="de-DE" dirty="0" smtClean="0"/>
              <a:t>METALL UND SCHWEISSEN</a:t>
            </a:r>
            <a:br>
              <a:rPr lang="de-DE" dirty="0" smtClean="0"/>
            </a:br>
            <a:r>
              <a:rPr lang="de-DE" dirty="0" smtClean="0"/>
              <a:t>MODERNSTE TECHNIK</a:t>
            </a:r>
          </a:p>
          <a:p>
            <a:pPr lvl="1"/>
            <a:r>
              <a:rPr lang="de-DE" dirty="0" smtClean="0"/>
              <a:t>Eigene CNC Werkstatt</a:t>
            </a:r>
          </a:p>
          <a:p>
            <a:pPr lvl="1"/>
            <a:r>
              <a:rPr lang="de-DE" dirty="0" smtClean="0"/>
              <a:t>Kooperation mit der Schweißtechnischen Lehr- und Versuchsanstalt Nord</a:t>
            </a:r>
          </a:p>
        </p:txBody>
      </p:sp>
    </p:spTree>
    <p:extLst>
      <p:ext uri="{BB962C8B-B14F-4D97-AF65-F5344CB8AC3E}">
        <p14:creationId xmlns:p14="http://schemas.microsoft.com/office/powerpoint/2010/main" val="27004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3994"/>
          <a:stretch/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3070595"/>
            <a:ext cx="7777080" cy="2551804"/>
          </a:xfrm>
        </p:spPr>
        <p:txBody>
          <a:bodyPr/>
          <a:lstStyle/>
          <a:p>
            <a:r>
              <a:rPr lang="de-DE" dirty="0" smtClean="0"/>
              <a:t>IT- UND CAD TRAININGCENTER</a:t>
            </a:r>
          </a:p>
          <a:p>
            <a:pPr lvl="1"/>
            <a:r>
              <a:rPr lang="de-DE" dirty="0" smtClean="0"/>
              <a:t>Autodesk – AutoCAD, Inventor, </a:t>
            </a:r>
            <a:r>
              <a:rPr lang="de-DE" dirty="0" err="1" smtClean="0"/>
              <a:t>Revit</a:t>
            </a:r>
            <a:r>
              <a:rPr lang="de-DE" dirty="0" smtClean="0"/>
              <a:t> etc.</a:t>
            </a:r>
          </a:p>
          <a:p>
            <a:pPr lvl="1"/>
            <a:r>
              <a:rPr lang="de-DE" dirty="0" smtClean="0"/>
              <a:t>Microsoft Office – IT für das Büro</a:t>
            </a:r>
          </a:p>
          <a:p>
            <a:pPr lvl="1"/>
            <a:r>
              <a:rPr lang="de-DE" dirty="0" smtClean="0"/>
              <a:t>Präsenzunterricht an bis zu knapp 100 </a:t>
            </a:r>
            <a:r>
              <a:rPr lang="de-DE" dirty="0" smtClean="0"/>
              <a:t>modern ausgestatteten </a:t>
            </a:r>
            <a:r>
              <a:rPr lang="de-DE" dirty="0" smtClean="0"/>
              <a:t>Bildschirmarbeitsplätzen </a:t>
            </a:r>
          </a:p>
          <a:p>
            <a:pPr lvl="1"/>
            <a:r>
              <a:rPr lang="de-DE" dirty="0" smtClean="0"/>
              <a:t>Leistungsfähige Workstations</a:t>
            </a:r>
          </a:p>
        </p:txBody>
      </p:sp>
    </p:spTree>
    <p:extLst>
      <p:ext uri="{BB962C8B-B14F-4D97-AF65-F5344CB8AC3E}">
        <p14:creationId xmlns:p14="http://schemas.microsoft.com/office/powerpoint/2010/main" val="29467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13994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960000" y="3282760"/>
            <a:ext cx="7777080" cy="1841953"/>
          </a:xfrm>
        </p:spPr>
        <p:txBody>
          <a:bodyPr/>
          <a:lstStyle/>
          <a:p>
            <a:r>
              <a:rPr lang="de-DE" dirty="0" smtClean="0"/>
              <a:t>UMWELTTECHNIK FÜR </a:t>
            </a:r>
            <a:r>
              <a:rPr lang="de-DE" dirty="0" smtClean="0"/>
              <a:t>DIE ZUKUNFT</a:t>
            </a:r>
          </a:p>
          <a:p>
            <a:pPr lvl="1"/>
            <a:r>
              <a:rPr lang="de-DE" dirty="0" smtClean="0"/>
              <a:t>ZEWU, </a:t>
            </a:r>
            <a:r>
              <a:rPr lang="de-DE" dirty="0" err="1" smtClean="0"/>
              <a:t>SolarZentrum</a:t>
            </a:r>
            <a:r>
              <a:rPr lang="de-DE" dirty="0" smtClean="0"/>
              <a:t>, </a:t>
            </a:r>
            <a:r>
              <a:rPr lang="de-DE" dirty="0" err="1" smtClean="0"/>
              <a:t>EnergieBauZentrum</a:t>
            </a:r>
            <a:endParaRPr lang="de-DE" dirty="0" smtClean="0"/>
          </a:p>
          <a:p>
            <a:pPr lvl="1"/>
            <a:r>
              <a:rPr lang="de-DE" dirty="0" smtClean="0"/>
              <a:t>Dena-anerkannte Qualifizierungen</a:t>
            </a:r>
            <a:endParaRPr lang="de-DE" dirty="0" smtClean="0"/>
          </a:p>
          <a:p>
            <a:pPr lvl="1"/>
            <a:r>
              <a:rPr lang="de-DE" dirty="0" smtClean="0"/>
              <a:t>Gebäudeenergieberater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3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lbcampus_vorlage_praesentation">
  <a:themeElements>
    <a:clrScheme name="elbcampus_vorlage_pra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lbcampus_vorlage_pra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bcampus_vorlage_pra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bcampus_vorlage_pra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bcampus_vorlage_pra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bcampus_vorlage_pra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bcampus_vorlage_pra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bcampus_vorlage_pra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bcampus_vorlage_pra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</Words>
  <Application>Microsoft Office PowerPoint</Application>
  <PresentationFormat>Breitbild</PresentationFormat>
  <Paragraphs>50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1_elbcampus_vorlage_praesentation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Handwerkskammer Hamburg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ahofmann</dc:creator>
  <cp:lastModifiedBy>Wenckstern, Bärbel</cp:lastModifiedBy>
  <cp:revision>234</cp:revision>
  <cp:lastPrinted>2017-04-25T06:53:28Z</cp:lastPrinted>
  <dcterms:created xsi:type="dcterms:W3CDTF">2012-05-07T11:51:05Z</dcterms:created>
  <dcterms:modified xsi:type="dcterms:W3CDTF">2022-06-17T10:05:44Z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