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5" r:id="rId3"/>
    <p:sldMasterId id="2147483711" r:id="rId4"/>
    <p:sldMasterId id="2147483721" r:id="rId5"/>
  </p:sldMasterIdLst>
  <p:notesMasterIdLst>
    <p:notesMasterId r:id="rId57"/>
  </p:notesMasterIdLst>
  <p:sldIdLst>
    <p:sldId id="256" r:id="rId6"/>
    <p:sldId id="786" r:id="rId7"/>
    <p:sldId id="770" r:id="rId8"/>
    <p:sldId id="749" r:id="rId9"/>
    <p:sldId id="634" r:id="rId10"/>
    <p:sldId id="660" r:id="rId11"/>
    <p:sldId id="631" r:id="rId12"/>
    <p:sldId id="741" r:id="rId13"/>
    <p:sldId id="743" r:id="rId14"/>
    <p:sldId id="783" r:id="rId15"/>
    <p:sldId id="784" r:id="rId16"/>
    <p:sldId id="771" r:id="rId17"/>
    <p:sldId id="632" r:id="rId18"/>
    <p:sldId id="612" r:id="rId19"/>
    <p:sldId id="731" r:id="rId20"/>
    <p:sldId id="665" r:id="rId21"/>
    <p:sldId id="780" r:id="rId22"/>
    <p:sldId id="752" r:id="rId23"/>
    <p:sldId id="675" r:id="rId24"/>
    <p:sldId id="664" r:id="rId25"/>
    <p:sldId id="792" r:id="rId26"/>
    <p:sldId id="805" r:id="rId27"/>
    <p:sldId id="766" r:id="rId28"/>
    <p:sldId id="552" r:id="rId29"/>
    <p:sldId id="758" r:id="rId30"/>
    <p:sldId id="629" r:id="rId31"/>
    <p:sldId id="608" r:id="rId32"/>
    <p:sldId id="669" r:id="rId33"/>
    <p:sldId id="760" r:id="rId34"/>
    <p:sldId id="630" r:id="rId35"/>
    <p:sldId id="798" r:id="rId36"/>
    <p:sldId id="775" r:id="rId37"/>
    <p:sldId id="777" r:id="rId38"/>
    <p:sldId id="779" r:id="rId39"/>
    <p:sldId id="778" r:id="rId40"/>
    <p:sldId id="776" r:id="rId41"/>
    <p:sldId id="807" r:id="rId42"/>
    <p:sldId id="800" r:id="rId43"/>
    <p:sldId id="801" r:id="rId44"/>
    <p:sldId id="802" r:id="rId45"/>
    <p:sldId id="803" r:id="rId46"/>
    <p:sldId id="804" r:id="rId47"/>
    <p:sldId id="799" r:id="rId48"/>
    <p:sldId id="795" r:id="rId49"/>
    <p:sldId id="620" r:id="rId50"/>
    <p:sldId id="806" r:id="rId51"/>
    <p:sldId id="720" r:id="rId52"/>
    <p:sldId id="624" r:id="rId53"/>
    <p:sldId id="796" r:id="rId54"/>
    <p:sldId id="797" r:id="rId55"/>
    <p:sldId id="371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nelia Coenen-Mark" initials="CC" lastIdx="2" clrIdx="0">
    <p:extLst>
      <p:ext uri="{19B8F6BF-5375-455C-9EA6-DF929625EA0E}">
        <p15:presenceInfo xmlns:p15="http://schemas.microsoft.com/office/powerpoint/2012/main" userId="a508337d2fd9e6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227"/>
    <a:srgbClr val="7F8E26"/>
    <a:srgbClr val="CF9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58" autoAdjust="0"/>
    <p:restoredTop sz="94705" autoAdjust="0"/>
  </p:normalViewPr>
  <p:slideViewPr>
    <p:cSldViewPr snapToGrid="0" snapToObjects="1">
      <p:cViewPr varScale="1">
        <p:scale>
          <a:sx n="85" d="100"/>
          <a:sy n="85" d="100"/>
        </p:scale>
        <p:origin x="300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53" d="100"/>
          <a:sy n="53" d="100"/>
        </p:scale>
        <p:origin x="284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E09AD-6876-4DD6-B6E8-E834A589CA9E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71B11-3A21-434D-B880-47B795F87E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541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71B11-3A21-434D-B880-47B795F87EA4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9421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139648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2362200" y="1752601"/>
            <a:ext cx="6400800" cy="4139648"/>
          </a:xfrm>
        </p:spPr>
        <p:txBody>
          <a:bodyPr/>
          <a:lstStyle/>
          <a:p>
            <a:pPr lvl="0" eaLnBrk="1" latinLnBrk="0" hangingPunct="1"/>
            <a:r>
              <a:rPr lang="de-DE" dirty="0"/>
              <a:t>Mastertextformat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pic>
        <p:nvPicPr>
          <p:cNvPr id="16" name="Bild 15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3B4D69-6ECE-4A54-915A-3FBA68FE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6EA716-577D-4268-89FC-BC6F561B5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BF479D-61D5-48A4-B833-BF369CCF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BB9FB-767E-4B37-9E5D-3BF60EE6D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187536-9734-4D40-990B-0B039391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18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4A1DB-3118-4AA6-BBC7-3FD8AC32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61F104-2AE6-4FD7-9F30-03A9E604D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F93EB7-6BB5-46AD-BBF5-1AF5F0274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82FF0F-714F-47B3-91E0-EB4C3CDA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652920-0EFE-49C8-AD9A-323F10B1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6D0341-F5F2-4DCE-86E6-5DD8C239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2979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DD28F-9FAD-421D-BC1C-AF54C29C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AB2F08-4F58-4C24-A9C3-685E49890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6D26D9-5394-4420-82C8-46C0EF168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E8B436-918C-42C7-9000-CB6FB2AF9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994B7CB-D5D4-4B2B-892E-4E0FFDB05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FBFA6C5-C0DD-4983-BAC3-EF471EB43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B387945-92F0-4E19-8330-166644F1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D50274B-596F-4D0C-A230-14BA9702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7397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A957-F51E-4F9C-BBBB-97EB7074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E65EC4-742A-4383-8CE1-B4D7805E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64F8B5-9605-478E-9C0A-EACF05D8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FF7B11-7ED7-47D8-A7A6-60FB837AD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8825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966D0F-F88A-4A37-BE8E-BC3C3DB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0149EA-E242-4D13-8825-0FF38455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FA5BCB-D77C-4D6F-8B9F-53B2C9AF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649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0D2FD-EF7D-4865-9E3B-73E01A3A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3BBF34-B0ED-4302-AE3B-F6D8A6AD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F8E43C-45E5-46E7-895A-EFAE6514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AFF4B7-7037-4A21-A897-430A2933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0A6EAC-AEC7-4109-AD0A-D788784F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F9EEA7-B3BE-4792-B0D1-46C2F0AF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0978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9DF2A-4FA1-41F4-9BA3-90A22BF55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45DA480-2164-471C-9FF5-7BC9B5B64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2FC54B-0324-4474-8169-075B7F63C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A9780E-C782-4E27-90D5-73CF7815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369E3B-259D-419D-A635-459167CA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DF1412-E391-4FF3-928C-8325DCC6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1837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32373-09ED-4CE8-B2D3-A875812F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E5EC06-1052-4B68-9D73-26D651313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EB4D73-09D9-4397-8BA4-C4A82C639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EA9372-302B-493F-97F5-5465EE6F5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8F2EA-7C5B-44EE-9BF5-0E4EA32E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896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8D5C99C-149A-456E-AA8D-871FC0D18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FB2F499-2710-4FD0-B1A7-1B281E3A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B9B829-06E5-4586-A7BD-9E51898C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2B35B5-C3D4-4DC7-8092-72A1AE40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58B862-95B9-4B70-B457-72FA9475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2048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139648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2362200" y="1752601"/>
            <a:ext cx="6400800" cy="4139648"/>
          </a:xfrm>
        </p:spPr>
        <p:txBody>
          <a:bodyPr/>
          <a:lstStyle/>
          <a:p>
            <a:pPr lvl="0" eaLnBrk="1" latinLnBrk="0" hangingPunct="1"/>
            <a:r>
              <a:rPr lang="de-DE" dirty="0"/>
              <a:t>Mastertextformat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pic>
        <p:nvPicPr>
          <p:cNvPr id="16" name="Bild 15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0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-9144" y="0"/>
            <a:ext cx="9153144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B0C22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5971032"/>
            <a:ext cx="9144000" cy="886967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>
            <a:off x="-9144" y="6053328"/>
            <a:ext cx="2142744" cy="80467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htec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el 7"/>
          <p:cNvSpPr>
            <a:spLocks noGrp="1"/>
          </p:cNvSpPr>
          <p:nvPr>
            <p:ph type="ctrTitle" hasCustomPrompt="1"/>
          </p:nvPr>
        </p:nvSpPr>
        <p:spPr>
          <a:xfrm>
            <a:off x="1758544" y="2027756"/>
            <a:ext cx="7385456" cy="2802487"/>
          </a:xfrm>
          <a:prstGeom prst="rect">
            <a:avLst/>
          </a:prstGeom>
        </p:spPr>
        <p:txBody>
          <a:bodyPr anchor="b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kumimoji="0" lang="de-DE" dirty="0"/>
              <a:t>Verantwortung </a:t>
            </a:r>
            <a:br>
              <a:rPr kumimoji="0" lang="de-DE" dirty="0"/>
            </a:br>
            <a:r>
              <a:rPr kumimoji="0" lang="de-DE" dirty="0"/>
              <a:t>der Kirchengemeinde </a:t>
            </a:r>
            <a:br>
              <a:rPr kumimoji="0" lang="de-DE" dirty="0"/>
            </a:br>
            <a:r>
              <a:rPr kumimoji="0" lang="de-DE" dirty="0"/>
              <a:t>für das Quartier 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240280" y="6050036"/>
            <a:ext cx="6903720" cy="807963"/>
          </a:xfrm>
          <a:solidFill>
            <a:srgbClr val="CF921F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dirty="0"/>
              <a:t>Master-Untertitelformat bearbeiten</a:t>
            </a:r>
            <a:endParaRPr kumimoji="0" lang="en-US" dirty="0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76200" y="6199062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3" y="285247"/>
            <a:ext cx="6295813" cy="232879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-9144" y="0"/>
            <a:ext cx="9153144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B0C22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5971032"/>
            <a:ext cx="9144000" cy="886967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>
            <a:off x="-9144" y="6053328"/>
            <a:ext cx="2142744" cy="80467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htec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el 7"/>
          <p:cNvSpPr>
            <a:spLocks noGrp="1"/>
          </p:cNvSpPr>
          <p:nvPr>
            <p:ph type="ctrTitle" hasCustomPrompt="1"/>
          </p:nvPr>
        </p:nvSpPr>
        <p:spPr>
          <a:xfrm>
            <a:off x="1758544" y="2027756"/>
            <a:ext cx="7385456" cy="2802487"/>
          </a:xfrm>
          <a:prstGeom prst="rect">
            <a:avLst/>
          </a:prstGeom>
        </p:spPr>
        <p:txBody>
          <a:bodyPr anchor="b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kumimoji="0" lang="de-DE" dirty="0"/>
              <a:t>Verantwortung </a:t>
            </a:r>
            <a:br>
              <a:rPr kumimoji="0" lang="de-DE" dirty="0"/>
            </a:br>
            <a:r>
              <a:rPr kumimoji="0" lang="de-DE" dirty="0"/>
              <a:t>der Kirchengemeinde </a:t>
            </a:r>
            <a:br>
              <a:rPr kumimoji="0" lang="de-DE" dirty="0"/>
            </a:br>
            <a:r>
              <a:rPr kumimoji="0" lang="de-DE" dirty="0"/>
              <a:t>für das Quartier 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240280" y="6050036"/>
            <a:ext cx="6903720" cy="807963"/>
          </a:xfrm>
          <a:solidFill>
            <a:srgbClr val="CF921F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dirty="0"/>
              <a:t>Master-Untertitelformat bearbeiten</a:t>
            </a:r>
            <a:endParaRPr kumimoji="0" lang="en-US" dirty="0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76200" y="6199062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3" y="285247"/>
            <a:ext cx="6295813" cy="23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4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12775" y="1600200"/>
            <a:ext cx="8277225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570195" y="335565"/>
            <a:ext cx="864669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491782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rafiken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287706"/>
          </a:xfrm>
        </p:spPr>
        <p:txBody>
          <a:bodyPr/>
          <a:lstStyle/>
          <a:p>
            <a:pPr lvl="0" eaLnBrk="1" latinLnBrk="0" hangingPunct="1"/>
            <a:r>
              <a:rPr lang="de-DE" dirty="0"/>
              <a:t>Mastertextformat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16812" y="4430274"/>
            <a:ext cx="4823775" cy="365319"/>
          </a:xfrm>
          <a:prstGeom prst="rect">
            <a:avLst/>
          </a:prstGeom>
        </p:spPr>
        <p:txBody>
          <a:bodyPr/>
          <a:lstStyle>
            <a:lvl1pPr algn="l">
              <a:defRPr sz="1300">
                <a:solidFill>
                  <a:srgbClr val="CF921F"/>
                </a:solidFill>
              </a:defRPr>
            </a:lvl1pPr>
          </a:lstStyle>
          <a:p>
            <a:r>
              <a:rPr lang="en-US" dirty="0"/>
              <a:t>www.seeele-und-sorge.deCornelia Coenen-Marx, OKR a.D.</a:t>
            </a:r>
          </a:p>
        </p:txBody>
      </p:sp>
      <p:pic>
        <p:nvPicPr>
          <p:cNvPr id="13" name="Bild 1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78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423851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423851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pic>
        <p:nvPicPr>
          <p:cNvPr id="24" name="Bild 23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25" name="Gerade Verbindung 24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liennummernplatzhalter 22"/>
          <p:cNvSpPr>
            <a:spLocks noGrp="1"/>
          </p:cNvSpPr>
          <p:nvPr>
            <p:ph type="sldNum" sz="quarter" idx="10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81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 userDrawn="1"/>
        </p:nvSpPr>
        <p:spPr>
          <a:xfrm>
            <a:off x="11206" y="0"/>
            <a:ext cx="9153144" cy="588790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B0C22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495300" y="1286402"/>
            <a:ext cx="8153400" cy="516955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de-DE" dirty="0"/>
              <a:t>Mastertitelformat bearbeiten</a:t>
            </a:r>
            <a:endParaRPr kumimoji="0" lang="en-US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B8D8583-760C-DA37-1460-A7894E897D1C}"/>
              </a:ext>
            </a:extLst>
          </p:cNvPr>
          <p:cNvSpPr/>
          <p:nvPr userDrawn="1"/>
        </p:nvSpPr>
        <p:spPr>
          <a:xfrm>
            <a:off x="515471" y="171247"/>
            <a:ext cx="8299076" cy="11833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B0C22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dirty="0"/>
              <a:t>Nur Mut: Leben in der Zeitenwende</a:t>
            </a:r>
          </a:p>
        </p:txBody>
      </p:sp>
    </p:spTree>
    <p:extLst>
      <p:ext uri="{BB962C8B-B14F-4D97-AF65-F5344CB8AC3E}">
        <p14:creationId xmlns:p14="http://schemas.microsoft.com/office/powerpoint/2010/main" val="4220345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12775" y="1600200"/>
            <a:ext cx="8277225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97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139648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2362200" y="1752601"/>
            <a:ext cx="6400800" cy="4139648"/>
          </a:xfrm>
        </p:spPr>
        <p:txBody>
          <a:bodyPr/>
          <a:lstStyle/>
          <a:p>
            <a:pPr lvl="0" eaLnBrk="1" latinLnBrk="0" hangingPunct="1"/>
            <a:r>
              <a:rPr lang="de-DE" dirty="0"/>
              <a:t>Mastertextformat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pic>
        <p:nvPicPr>
          <p:cNvPr id="16" name="Bild 15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43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139648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2362200" y="1752601"/>
            <a:ext cx="6400800" cy="4139648"/>
          </a:xfrm>
        </p:spPr>
        <p:txBody>
          <a:bodyPr/>
          <a:lstStyle/>
          <a:p>
            <a:pPr lvl="0" eaLnBrk="1" latinLnBrk="0" hangingPunct="1"/>
            <a:r>
              <a:rPr lang="de-DE" dirty="0"/>
              <a:t>Mastertextformat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pic>
        <p:nvPicPr>
          <p:cNvPr id="16" name="Bild 15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17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-9144" y="0"/>
            <a:ext cx="9153144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B0C22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5971032"/>
            <a:ext cx="9144000" cy="886967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>
            <a:off x="-9144" y="6053328"/>
            <a:ext cx="2142744" cy="80467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htec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el 7"/>
          <p:cNvSpPr>
            <a:spLocks noGrp="1"/>
          </p:cNvSpPr>
          <p:nvPr>
            <p:ph type="ctrTitle" hasCustomPrompt="1"/>
          </p:nvPr>
        </p:nvSpPr>
        <p:spPr>
          <a:xfrm>
            <a:off x="1758544" y="2027756"/>
            <a:ext cx="7385456" cy="2802487"/>
          </a:xfrm>
          <a:prstGeom prst="rect">
            <a:avLst/>
          </a:prstGeom>
        </p:spPr>
        <p:txBody>
          <a:bodyPr anchor="b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kumimoji="0" lang="de-DE" dirty="0"/>
              <a:t>Verantwortung </a:t>
            </a:r>
            <a:br>
              <a:rPr kumimoji="0" lang="de-DE" dirty="0"/>
            </a:br>
            <a:r>
              <a:rPr kumimoji="0" lang="de-DE" dirty="0"/>
              <a:t>der Kirchengemeinde </a:t>
            </a:r>
            <a:br>
              <a:rPr kumimoji="0" lang="de-DE" dirty="0"/>
            </a:br>
            <a:r>
              <a:rPr kumimoji="0" lang="de-DE" dirty="0"/>
              <a:t>für das Quartier 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240280" y="6050036"/>
            <a:ext cx="6903720" cy="807963"/>
          </a:xfrm>
          <a:solidFill>
            <a:srgbClr val="CF921F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dirty="0"/>
              <a:t>Master-Untertitelformat bearbeiten</a:t>
            </a:r>
            <a:endParaRPr kumimoji="0" lang="en-US" dirty="0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76200" y="6199062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3" y="285247"/>
            <a:ext cx="6295813" cy="23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08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12775" y="1600200"/>
            <a:ext cx="8277225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570195" y="335565"/>
            <a:ext cx="864669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25879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12775" y="1600200"/>
            <a:ext cx="8277225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570195" y="335565"/>
            <a:ext cx="864669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rafiken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287706"/>
          </a:xfrm>
        </p:spPr>
        <p:txBody>
          <a:bodyPr/>
          <a:lstStyle/>
          <a:p>
            <a:pPr lvl="0" eaLnBrk="1" latinLnBrk="0" hangingPunct="1"/>
            <a:r>
              <a:rPr lang="de-DE" dirty="0"/>
              <a:t>Mastertextformat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16812" y="4430274"/>
            <a:ext cx="4823775" cy="365319"/>
          </a:xfrm>
          <a:prstGeom prst="rect">
            <a:avLst/>
          </a:prstGeom>
        </p:spPr>
        <p:txBody>
          <a:bodyPr/>
          <a:lstStyle>
            <a:lvl1pPr algn="l">
              <a:defRPr sz="1300">
                <a:solidFill>
                  <a:srgbClr val="CF921F"/>
                </a:solidFill>
              </a:defRPr>
            </a:lvl1pPr>
          </a:lstStyle>
          <a:p>
            <a:r>
              <a:rPr lang="en-US" dirty="0"/>
              <a:t>www.seeele-und-sorge.deCornelia Coenen-Marx, OKR a.D.</a:t>
            </a:r>
          </a:p>
        </p:txBody>
      </p:sp>
      <p:pic>
        <p:nvPicPr>
          <p:cNvPr id="13" name="Bild 1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44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423851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423851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pic>
        <p:nvPicPr>
          <p:cNvPr id="24" name="Bild 23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25" name="Gerade Verbindung 24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liennummernplatzhalter 22"/>
          <p:cNvSpPr>
            <a:spLocks noGrp="1"/>
          </p:cNvSpPr>
          <p:nvPr>
            <p:ph type="sldNum" sz="quarter" idx="10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2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 userDrawn="1"/>
        </p:nvSpPr>
        <p:spPr>
          <a:xfrm>
            <a:off x="0" y="0"/>
            <a:ext cx="9153144" cy="588790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B0C22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609599" y="372002"/>
            <a:ext cx="8153400" cy="516955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de-DE"/>
              <a:t>Mastertitelformat bearbeiten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48470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12775" y="1600200"/>
            <a:ext cx="8277225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2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12775" y="1600200"/>
            <a:ext cx="8277225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05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139648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2362200" y="1752601"/>
            <a:ext cx="6400800" cy="4139648"/>
          </a:xfrm>
        </p:spPr>
        <p:txBody>
          <a:bodyPr/>
          <a:lstStyle/>
          <a:p>
            <a:pPr lvl="0" eaLnBrk="1" latinLnBrk="0" hangingPunct="1"/>
            <a:r>
              <a:rPr lang="de-DE" dirty="0"/>
              <a:t>Mastertextformat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pic>
        <p:nvPicPr>
          <p:cNvPr id="16" name="Bild 15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" name="Titelplatzhalter 21">
            <a:extLst>
              <a:ext uri="{FF2B5EF4-FFF2-40B4-BE49-F238E27FC236}">
                <a16:creationId xmlns:a16="http://schemas.microsoft.com/office/drawing/2014/main" id="{03A56260-1022-EE52-C1C0-CCE9091D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561714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de-DE" dirty="0"/>
              <a:t>Zwischen politischem Einfluss und Zeitknappheit - </a:t>
            </a:r>
            <a:br>
              <a:rPr kumimoji="0" lang="de-DE" dirty="0"/>
            </a:br>
            <a:r>
              <a:rPr kumimoji="0" lang="de-DE" dirty="0"/>
              <a:t>Die Zukunft von Ehrenamts-Organisationen gestalten!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78278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-9144" y="0"/>
            <a:ext cx="9153144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B0C22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5971032"/>
            <a:ext cx="9144000" cy="886967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>
            <a:off x="-9144" y="6053328"/>
            <a:ext cx="2142744" cy="80467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htec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el 7"/>
          <p:cNvSpPr>
            <a:spLocks noGrp="1"/>
          </p:cNvSpPr>
          <p:nvPr>
            <p:ph type="ctrTitle" hasCustomPrompt="1"/>
          </p:nvPr>
        </p:nvSpPr>
        <p:spPr>
          <a:xfrm>
            <a:off x="1758544" y="2027756"/>
            <a:ext cx="7385456" cy="2802487"/>
          </a:xfrm>
        </p:spPr>
        <p:txBody>
          <a:bodyPr anchor="b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kumimoji="0" lang="de-DE" dirty="0"/>
              <a:t>Verantwortung </a:t>
            </a:r>
            <a:br>
              <a:rPr kumimoji="0" lang="de-DE" dirty="0"/>
            </a:br>
            <a:r>
              <a:rPr kumimoji="0" lang="de-DE" dirty="0"/>
              <a:t>der Kirchengemeinde </a:t>
            </a:r>
            <a:br>
              <a:rPr kumimoji="0" lang="de-DE" dirty="0"/>
            </a:br>
            <a:r>
              <a:rPr kumimoji="0" lang="de-DE" dirty="0"/>
              <a:t>für das Quartier 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240280" y="6050036"/>
            <a:ext cx="6903720" cy="807963"/>
          </a:xfrm>
          <a:solidFill>
            <a:srgbClr val="CF921F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dirty="0"/>
              <a:t>Master-Untertitelformat bearbeiten</a:t>
            </a:r>
            <a:endParaRPr kumimoji="0" lang="en-US" dirty="0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76200" y="6199062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3" y="285247"/>
            <a:ext cx="6295813" cy="23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68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12775" y="1600200"/>
            <a:ext cx="8277225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570195" y="335565"/>
            <a:ext cx="864669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/>
          </a:p>
        </p:txBody>
      </p:sp>
      <p:sp>
        <p:nvSpPr>
          <p:cNvPr id="2" name="Titelplatzhalter 21">
            <a:extLst>
              <a:ext uri="{FF2B5EF4-FFF2-40B4-BE49-F238E27FC236}">
                <a16:creationId xmlns:a16="http://schemas.microsoft.com/office/drawing/2014/main" id="{07670FA7-B8F7-89A3-EED9-DFEE01EE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561714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de-DE" dirty="0"/>
              <a:t>Zwischen politischem Einfluss und Zeitknappheit - </a:t>
            </a:r>
            <a:br>
              <a:rPr kumimoji="0" lang="de-DE" dirty="0"/>
            </a:br>
            <a:r>
              <a:rPr kumimoji="0" lang="de-DE" dirty="0"/>
              <a:t>Die Zukunft von Ehrenamts-Organisationen gestalten!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215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rafiken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287706"/>
          </a:xfrm>
        </p:spPr>
        <p:txBody>
          <a:bodyPr/>
          <a:lstStyle/>
          <a:p>
            <a:pPr lvl="0" eaLnBrk="1" latinLnBrk="0" hangingPunct="1"/>
            <a:r>
              <a:rPr lang="de-DE" dirty="0"/>
              <a:t>Mastertextformat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16812" y="4430274"/>
            <a:ext cx="4823775" cy="365319"/>
          </a:xfrm>
          <a:prstGeom prst="rect">
            <a:avLst/>
          </a:prstGeom>
        </p:spPr>
        <p:txBody>
          <a:bodyPr/>
          <a:lstStyle>
            <a:lvl1pPr algn="l">
              <a:defRPr sz="1300">
                <a:solidFill>
                  <a:srgbClr val="CF921F"/>
                </a:solidFill>
              </a:defRPr>
            </a:lvl1pPr>
          </a:lstStyle>
          <a:p>
            <a:r>
              <a:rPr lang="en-US" dirty="0"/>
              <a:t>www.seeele-und-sorge.deCornelia Coenen-Marx, OKR a.D.</a:t>
            </a:r>
          </a:p>
        </p:txBody>
      </p:sp>
      <p:pic>
        <p:nvPicPr>
          <p:cNvPr id="13" name="Bild 1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" name="Titelplatzhalter 21">
            <a:extLst>
              <a:ext uri="{FF2B5EF4-FFF2-40B4-BE49-F238E27FC236}">
                <a16:creationId xmlns:a16="http://schemas.microsoft.com/office/drawing/2014/main" id="{9D716D5E-8AE7-F985-9FA0-4B74B6474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561714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de-DE" dirty="0"/>
              <a:t>Zwischen politischem Einfluss und Zeitknappheit - </a:t>
            </a:r>
            <a:br>
              <a:rPr kumimoji="0" lang="de-DE" dirty="0"/>
            </a:br>
            <a:r>
              <a:rPr kumimoji="0" lang="de-DE" dirty="0"/>
              <a:t>Die Zukunft von Ehrenamts-Organisationen gestalten!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97904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423851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423851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pic>
        <p:nvPicPr>
          <p:cNvPr id="24" name="Bild 23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25" name="Gerade Verbindung 24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liennummernplatzhalter 22"/>
          <p:cNvSpPr>
            <a:spLocks noGrp="1"/>
          </p:cNvSpPr>
          <p:nvPr>
            <p:ph type="sldNum" sz="quarter" idx="10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" name="Titelplatzhalter 21">
            <a:extLst>
              <a:ext uri="{FF2B5EF4-FFF2-40B4-BE49-F238E27FC236}">
                <a16:creationId xmlns:a16="http://schemas.microsoft.com/office/drawing/2014/main" id="{5AD09913-11DE-C54D-FAE6-D0651A7A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561714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de-DE" dirty="0"/>
              <a:t>Zwischen politischem Einfluss und Zeitknappheit - </a:t>
            </a:r>
            <a:br>
              <a:rPr kumimoji="0" lang="de-DE" dirty="0"/>
            </a:br>
            <a:r>
              <a:rPr kumimoji="0" lang="de-DE" dirty="0"/>
              <a:t>Die Zukunft von Ehrenamts-Organisationen gestalten!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1409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rafiken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287706"/>
          </a:xfrm>
        </p:spPr>
        <p:txBody>
          <a:bodyPr/>
          <a:lstStyle/>
          <a:p>
            <a:pPr lvl="0" eaLnBrk="1" latinLnBrk="0" hangingPunct="1"/>
            <a:r>
              <a:rPr lang="de-DE" dirty="0"/>
              <a:t>Mastertextformat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16812" y="4430274"/>
            <a:ext cx="4823775" cy="365319"/>
          </a:xfrm>
          <a:prstGeom prst="rect">
            <a:avLst/>
          </a:prstGeom>
        </p:spPr>
        <p:txBody>
          <a:bodyPr/>
          <a:lstStyle>
            <a:lvl1pPr algn="l">
              <a:defRPr sz="1300">
                <a:solidFill>
                  <a:srgbClr val="CF921F"/>
                </a:solidFill>
              </a:defRPr>
            </a:lvl1pPr>
          </a:lstStyle>
          <a:p>
            <a:r>
              <a:rPr lang="en-US" dirty="0"/>
              <a:t>www.seeele-und-sorge.deCornelia Coenen-Marx, OKR a.D.</a:t>
            </a:r>
          </a:p>
        </p:txBody>
      </p:sp>
      <p:pic>
        <p:nvPicPr>
          <p:cNvPr id="13" name="Bild 1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89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 userDrawn="1"/>
        </p:nvSpPr>
        <p:spPr>
          <a:xfrm>
            <a:off x="0" y="0"/>
            <a:ext cx="9153144" cy="588790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B0C22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609599" y="372002"/>
            <a:ext cx="8153400" cy="516955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de-DE"/>
              <a:t>Mastertitelformat bearbeiten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28734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12775" y="1600200"/>
            <a:ext cx="8277225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" name="Titelplatzhalter 21">
            <a:extLst>
              <a:ext uri="{FF2B5EF4-FFF2-40B4-BE49-F238E27FC236}">
                <a16:creationId xmlns:a16="http://schemas.microsoft.com/office/drawing/2014/main" id="{EF2F047D-41F7-638F-DFE9-5F2E8EA2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561714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de-DE" dirty="0"/>
              <a:t>Zwischen politischem Einfluss und Zeitknappheit - </a:t>
            </a:r>
            <a:br>
              <a:rPr kumimoji="0" lang="de-DE" dirty="0"/>
            </a:br>
            <a:r>
              <a:rPr kumimoji="0" lang="de-DE" dirty="0"/>
              <a:t>Die Zukunft von Ehrenamts-Organisationen gestalten!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6297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423851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423851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pic>
        <p:nvPicPr>
          <p:cNvPr id="24" name="Bild 23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25" name="Gerade Verbindung 24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liennummernplatzhalter 22"/>
          <p:cNvSpPr>
            <a:spLocks noGrp="1"/>
          </p:cNvSpPr>
          <p:nvPr>
            <p:ph type="sldNum" sz="quarter" idx="10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 userDrawn="1"/>
        </p:nvSpPr>
        <p:spPr>
          <a:xfrm>
            <a:off x="0" y="0"/>
            <a:ext cx="9153144" cy="588790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B0C22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609599" y="372002"/>
            <a:ext cx="8153400" cy="516955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de-DE"/>
              <a:t>Mastertitelformat bearbeiten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1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uS_Logo_RGB_ohne Unterzei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12775" y="1600200"/>
            <a:ext cx="8277225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2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D702B-883C-45EF-8DBC-82C6DBC32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D848750-6A99-47E6-9DFF-0907F4F79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0379B-5220-4857-B59A-28CCE78B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382F68-2570-4B5F-A0A9-88324231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C0A873-A379-422B-ABEF-91BBAF0C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959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E7BE2-C150-4081-AA51-EA53F285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BD077A-BE96-4EEF-A06B-D1FB821F2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CE7A88-DF0F-4D9C-B425-AAC214CA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308526-1ECE-404B-9AE2-4EEF7AB46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825692-3D63-417E-8C3A-45129D3F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0882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://www.seele-und-sorge.de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hyperlink" Target="http://www.seele-und-sorge.de/" TargetMode="Externa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hyperlink" Target="http://www.seele-und-sorge.de/" TargetMode="Externa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hyperlink" Target="http://www.seele-und-sorge.de/" TargetMode="Externa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19791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Mastertextformat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htec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12" name="Bild 11" descr="SuS_Logo_RGB_ohne Unterzeile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5" name="Gerade Verbindung 14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2937879" y="6413841"/>
            <a:ext cx="47852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rgbClr val="CF921F"/>
                </a:solidFill>
                <a:hlinkClick r:id="rId10"/>
              </a:rPr>
              <a:t>www.seele-und-sorge.de</a:t>
            </a:r>
            <a:r>
              <a:rPr lang="de-DE" sz="1300" dirty="0">
                <a:solidFill>
                  <a:srgbClr val="CF921F"/>
                </a:solidFill>
              </a:rPr>
              <a:t>      Cornelia</a:t>
            </a:r>
            <a:r>
              <a:rPr lang="de-DE" sz="1300" baseline="0" dirty="0">
                <a:solidFill>
                  <a:srgbClr val="CF921F"/>
                </a:solidFill>
              </a:rPr>
              <a:t> Coenen-Marx OKR a.D. 		</a:t>
            </a:r>
            <a:endParaRPr lang="de-DE" sz="1300" dirty="0">
              <a:solidFill>
                <a:srgbClr val="CF921F"/>
              </a:solidFill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7864288" y="6413841"/>
            <a:ext cx="11546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CDE0617-3873-8047-A235-58366E80E1C9}" type="datetime3">
              <a:rPr lang="de-DE" sz="1300" smtClean="0">
                <a:solidFill>
                  <a:srgbClr val="7F8E26"/>
                </a:solidFill>
              </a:rPr>
              <a:pPr/>
              <a:t>04/09/23</a:t>
            </a:fld>
            <a:endParaRPr lang="de-DE" sz="1300" dirty="0">
              <a:solidFill>
                <a:srgbClr val="7F8E26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65841-85AE-9646-955E-98A25538D910}" type="datetimeFigureOut">
              <a:rPr lang="de-DE" smtClean="0"/>
              <a:pPr/>
              <a:t>04.09.2023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8396F63-0180-C523-0D1B-016FE27DA87E}"/>
              </a:ext>
            </a:extLst>
          </p:cNvPr>
          <p:cNvSpPr txBox="1">
            <a:spLocks/>
          </p:cNvSpPr>
          <p:nvPr userDrawn="1"/>
        </p:nvSpPr>
        <p:spPr>
          <a:xfrm>
            <a:off x="458396" y="210704"/>
            <a:ext cx="8610600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700" dirty="0"/>
              <a:t>Zwischen politischem Einfluss und Zeitknappheit - </a:t>
            </a:r>
            <a:br>
              <a:rPr lang="de-DE" sz="2700" dirty="0"/>
            </a:br>
            <a:r>
              <a:rPr lang="de-DE" sz="2700" dirty="0"/>
              <a:t>Die Zukunft von Ehrenamts-Organisationen gestalten!</a:t>
            </a:r>
            <a:br>
              <a:rPr lang="de-DE" dirty="0"/>
            </a:b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2" r:id="rId3"/>
    <p:sldLayoutId id="2147483672" r:id="rId4"/>
    <p:sldLayoutId id="2147483665" r:id="rId5"/>
    <p:sldLayoutId id="2147483673" r:id="rId6"/>
    <p:sldLayoutId id="2147483674" r:id="rId7"/>
  </p:sldLayoutIdLst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DB7F592-A76C-43D1-B7EF-DFC22789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6F65D5-3115-48F9-8951-6FDE8A7E8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E0AC0D-F307-4AB4-8268-683354B24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9D4DA-AB69-4BF6-A7A1-75711CEDF6A7}" type="datetimeFigureOut">
              <a:rPr lang="de-DE" smtClean="0"/>
              <a:t>04.09.2023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218094-AEB7-4336-B1E4-6D6CE016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37CA78-20CE-4122-8E2B-8A92612BD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C42B2-A8E8-4A9B-8411-9ACC40B220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663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19791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Mastertextformat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htec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12" name="Bild 11" descr="SuS_Logo_RGB_ohne Unterzeile.pn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5" name="Gerade Verbindung 14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2937879" y="6413841"/>
            <a:ext cx="47852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rgbClr val="CF921F"/>
                </a:solidFill>
                <a:hlinkClick r:id="rId11"/>
              </a:rPr>
              <a:t>www.seele-und-sorge.de</a:t>
            </a:r>
            <a:r>
              <a:rPr lang="de-DE" sz="1300" dirty="0">
                <a:solidFill>
                  <a:srgbClr val="CF921F"/>
                </a:solidFill>
              </a:rPr>
              <a:t>      Cornelia</a:t>
            </a:r>
            <a:r>
              <a:rPr lang="de-DE" sz="1300" baseline="0" dirty="0">
                <a:solidFill>
                  <a:srgbClr val="CF921F"/>
                </a:solidFill>
              </a:rPr>
              <a:t> Coenen-Marx OKR a.D. 		</a:t>
            </a:r>
            <a:endParaRPr lang="de-DE" sz="1300" dirty="0">
              <a:solidFill>
                <a:srgbClr val="CF921F"/>
              </a:solidFill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7864288" y="6413841"/>
            <a:ext cx="11546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CDE0617-3873-8047-A235-58366E80E1C9}" type="datetime3">
              <a:rPr lang="de-DE" sz="1300" smtClean="0">
                <a:solidFill>
                  <a:srgbClr val="7F8E26"/>
                </a:solidFill>
              </a:rPr>
              <a:pPr/>
              <a:t>04/09/23</a:t>
            </a:fld>
            <a:endParaRPr lang="de-DE" sz="1300" dirty="0">
              <a:solidFill>
                <a:srgbClr val="7F8E26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65841-85AE-9646-955E-98A25538D910}" type="datetimeFigureOut">
              <a:rPr lang="de-DE" smtClean="0"/>
              <a:pPr/>
              <a:t>04.09.2023</a:t>
            </a:fld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EB8B051-06AA-C833-D9D4-DC9C95D882AE}"/>
              </a:ext>
            </a:extLst>
          </p:cNvPr>
          <p:cNvSpPr txBox="1">
            <a:spLocks/>
          </p:cNvSpPr>
          <p:nvPr userDrawn="1"/>
        </p:nvSpPr>
        <p:spPr>
          <a:xfrm>
            <a:off x="458396" y="210704"/>
            <a:ext cx="8610600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700" dirty="0"/>
              <a:t>Zwischen politischem Einfluss und Zeitknappheit - </a:t>
            </a:r>
            <a:br>
              <a:rPr lang="de-DE" sz="2700" dirty="0"/>
            </a:br>
            <a:r>
              <a:rPr lang="de-DE" sz="2700" dirty="0"/>
              <a:t>Die Zukunft von Ehrenamts-Organisationen gestalten!</a:t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6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20" r:id="rId8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19791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Mastertextformat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htec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12" name="Bild 11" descr="SuS_Logo_RGB_ohne Unterzeile.pn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5" name="Gerade Verbindung 14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2937879" y="6413841"/>
            <a:ext cx="47852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rgbClr val="CF921F"/>
                </a:solidFill>
                <a:hlinkClick r:id="rId11"/>
              </a:rPr>
              <a:t>www.seele-und-sorge.de</a:t>
            </a:r>
            <a:r>
              <a:rPr lang="de-DE" sz="1300" dirty="0">
                <a:solidFill>
                  <a:srgbClr val="CF921F"/>
                </a:solidFill>
              </a:rPr>
              <a:t>      Cornelia</a:t>
            </a:r>
            <a:r>
              <a:rPr lang="de-DE" sz="1300" baseline="0" dirty="0">
                <a:solidFill>
                  <a:srgbClr val="CF921F"/>
                </a:solidFill>
              </a:rPr>
              <a:t> Coenen-Marx OKR a.D. 		</a:t>
            </a:r>
            <a:endParaRPr lang="de-DE" sz="1300" dirty="0">
              <a:solidFill>
                <a:srgbClr val="CF921F"/>
              </a:solidFill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7864288" y="6413841"/>
            <a:ext cx="11546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CDE0617-3873-8047-A235-58366E80E1C9}" type="datetime3">
              <a:rPr lang="de-DE" sz="1300" smtClean="0">
                <a:solidFill>
                  <a:srgbClr val="7F8E26"/>
                </a:solidFill>
              </a:rPr>
              <a:pPr/>
              <a:t>04/09/23</a:t>
            </a:fld>
            <a:endParaRPr lang="de-DE" sz="1300" dirty="0">
              <a:solidFill>
                <a:srgbClr val="7F8E26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65841-85AE-9646-955E-98A25538D910}" type="datetimeFigureOut">
              <a:rPr lang="de-DE" smtClean="0"/>
              <a:pPr/>
              <a:t>04.09.2023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993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1" y="228600"/>
            <a:ext cx="8561714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de-DE" dirty="0"/>
              <a:t>Zwischen politischem Einfluss und Zeitknappheit - </a:t>
            </a:r>
            <a:br>
              <a:rPr kumimoji="0" lang="de-DE" dirty="0"/>
            </a:br>
            <a:r>
              <a:rPr kumimoji="0" lang="de-DE" dirty="0"/>
              <a:t>Die Zukunft von Ehrenamts-Organisationen gestalten!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19791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Mastertextformat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htec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‹Nr.›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12" name="Bild 11" descr="SuS_Logo_RGB_ohne Unterzeile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041840"/>
            <a:ext cx="1974887" cy="638297"/>
          </a:xfrm>
          <a:prstGeom prst="rect">
            <a:avLst/>
          </a:prstGeom>
        </p:spPr>
      </p:pic>
      <p:cxnSp>
        <p:nvCxnSpPr>
          <p:cNvPr id="15" name="Gerade Verbindung 14"/>
          <p:cNvCxnSpPr/>
          <p:nvPr userDrawn="1"/>
        </p:nvCxnSpPr>
        <p:spPr>
          <a:xfrm flipV="1">
            <a:off x="1282918" y="6041840"/>
            <a:ext cx="7861082" cy="532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2937879" y="6413841"/>
            <a:ext cx="47852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rgbClr val="CF921F"/>
                </a:solidFill>
                <a:hlinkClick r:id="rId10"/>
              </a:rPr>
              <a:t>www.seele-und-sorge.de</a:t>
            </a:r>
            <a:r>
              <a:rPr lang="de-DE" sz="1300" dirty="0">
                <a:solidFill>
                  <a:srgbClr val="CF921F"/>
                </a:solidFill>
              </a:rPr>
              <a:t>      Cornelia</a:t>
            </a:r>
            <a:r>
              <a:rPr lang="de-DE" sz="1300" baseline="0" dirty="0">
                <a:solidFill>
                  <a:srgbClr val="CF921F"/>
                </a:solidFill>
              </a:rPr>
              <a:t> Coenen-Marx OKR a.D. 		</a:t>
            </a:r>
            <a:endParaRPr lang="de-DE" sz="1300" dirty="0">
              <a:solidFill>
                <a:srgbClr val="CF921F"/>
              </a:solidFill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7864288" y="6413841"/>
            <a:ext cx="11546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CDE0617-3873-8047-A235-58366E80E1C9}" type="datetime3">
              <a:rPr lang="de-DE" sz="1300" smtClean="0">
                <a:solidFill>
                  <a:srgbClr val="7F8E26"/>
                </a:solidFill>
              </a:rPr>
              <a:pPr/>
              <a:t>04/09/23</a:t>
            </a:fld>
            <a:endParaRPr lang="de-DE" sz="1300" dirty="0">
              <a:solidFill>
                <a:srgbClr val="7F8E26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65841-85AE-9646-955E-98A25538D910}" type="datetimeFigureOut">
              <a:rPr lang="de-DE" smtClean="0"/>
              <a:pPr/>
              <a:t>04.09.2023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0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</p:sldLayoutIdLst>
  <p:txStyles>
    <p:titleStyle>
      <a:lvl1pPr algn="l" rtl="0" eaLnBrk="1" latinLnBrk="0" hangingPunct="1">
        <a:spcBef>
          <a:spcPct val="0"/>
        </a:spcBef>
        <a:buNone/>
        <a:defRPr kumimoji="0"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3225" y="2719754"/>
            <a:ext cx="9095173" cy="2634824"/>
          </a:xfrm>
        </p:spPr>
        <p:txBody>
          <a:bodyPr>
            <a:noAutofit/>
          </a:bodyPr>
          <a:lstStyle/>
          <a:p>
            <a:r>
              <a:rPr lang="de-DE" sz="3400" dirty="0"/>
              <a:t>Zwischen politischem Einfluss und Zeitknappheit - Die Zukunft von Ehrenamts-Organisationen gestalten!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Vortrag Lübeck 25/08/2023</a:t>
            </a:r>
          </a:p>
        </p:txBody>
      </p:sp>
    </p:spTree>
    <p:extLst>
      <p:ext uri="{BB962C8B-B14F-4D97-AF65-F5344CB8AC3E}">
        <p14:creationId xmlns:p14="http://schemas.microsoft.com/office/powerpoint/2010/main" val="905198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02D559C2-72B1-5E2E-F1A1-CFF25E186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10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820E8AA-0863-F69E-0203-E87D28D0493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09" y="1655796"/>
            <a:ext cx="2945876" cy="1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40E8BE9-1B0F-73C2-0C51-66B0195A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902" y="3479859"/>
            <a:ext cx="4313451" cy="251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704D2A36-4E2D-D2ED-6078-ED91F057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32" y="3339829"/>
            <a:ext cx="2046768" cy="265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667DA11-92A6-95C8-61F6-5960F8BA4E41}"/>
              </a:ext>
            </a:extLst>
          </p:cNvPr>
          <p:cNvSpPr txBox="1"/>
          <p:nvPr/>
        </p:nvSpPr>
        <p:spPr>
          <a:xfrm>
            <a:off x="2452310" y="1570944"/>
            <a:ext cx="38070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+mj-lt"/>
              </a:rPr>
              <a:t>Anne Mahrer ist Co-Präsidentin des Vereins Klima Seniorinnen und Alt-Nationalrätin aus Genf. Die Klima Seniorinnen klagen vor dem europäischen Gerichtshof.</a:t>
            </a: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E64EF986-7D1F-EADB-0068-CDFA02CB66A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8817" y="1575057"/>
            <a:ext cx="185158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1. Kapitel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Das Engagement boomt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überrascht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843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02D559C2-72B1-5E2E-F1A1-CFF25E186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11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D9C7A3-0506-9068-4F88-1761369176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488676" y="1604376"/>
            <a:ext cx="5967167" cy="413964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„Wenn man sich ein Problem zu Herzen nimmt, wenn man den Impuls verspürt, aus dem Privatinteresse herauszutreten und sich mit anderen zusammen zu tun</a:t>
            </a:r>
            <a:r>
              <a:rPr lang="de-DE" sz="1800" dirty="0">
                <a:latin typeface="+mj-lt"/>
              </a:rPr>
              <a:t>, und wenn dies </a:t>
            </a:r>
            <a:r>
              <a:rPr lang="de-DE" sz="1800" b="1" dirty="0">
                <a:latin typeface="+mj-lt"/>
              </a:rPr>
              <a:t>Leidenschaft und Reaktionen </a:t>
            </a:r>
            <a:r>
              <a:rPr lang="de-DE" sz="1800" dirty="0">
                <a:latin typeface="+mj-lt"/>
              </a:rPr>
              <a:t>weckt, dann findet Politik statt.“</a:t>
            </a:r>
            <a:r>
              <a:rPr lang="de-DE" sz="1800" b="1" dirty="0">
                <a:latin typeface="+mj-lt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de-DE" sz="1800" b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800" dirty="0">
                <a:latin typeface="+mj-lt"/>
              </a:rPr>
              <a:t>(Luise Muraro und Chiara Zamboni, Philosophinnen 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800" dirty="0">
                <a:latin typeface="+mj-lt"/>
              </a:rPr>
              <a:t>Theresa Brückner, Alle Zeit) </a:t>
            </a: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CA45AB72-4F46-52E2-723B-0B69E6C218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8817" y="1575057"/>
            <a:ext cx="185158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1. Kapitel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Das Engagement boomt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überrascht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4304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3A80D-1FAA-7B42-BDA6-A92B4E89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434146"/>
            <a:ext cx="8946038" cy="5169557"/>
          </a:xfrm>
        </p:spPr>
        <p:txBody>
          <a:bodyPr/>
          <a:lstStyle/>
          <a:p>
            <a:br>
              <a:rPr lang="de-DE" dirty="0"/>
            </a:br>
            <a:br>
              <a:rPr lang="de-DE" dirty="0"/>
            </a:br>
            <a:br>
              <a:rPr lang="de-DE" sz="4000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2. Neue Netzwerke - nicht nur im Quartier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117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2B652AE-42ED-41ED-81CF-9970C23CF2B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6535FB-0B48-C823-5526-031023320A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81" y="1560396"/>
            <a:ext cx="6147416" cy="4361592"/>
          </a:xfrm>
          <a:prstGeom prst="rect">
            <a:avLst/>
          </a:prstGeom>
        </p:spPr>
      </p:pic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8B4C8BA5-1AE0-AC01-DBE4-BB183C889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13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94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0ED2C5B-0C19-4316-B0DE-5E5B7F5CFDA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29587" y="1579250"/>
            <a:ext cx="5831988" cy="43615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Während der Coronakrise ist in </a:t>
            </a:r>
            <a:r>
              <a:rPr lang="de-DE" sz="1800" b="1" dirty="0" err="1">
                <a:latin typeface="+mj-lt"/>
              </a:rPr>
              <a:t>Witzenhausen</a:t>
            </a:r>
            <a:r>
              <a:rPr lang="de-DE" sz="1800" b="1" dirty="0">
                <a:latin typeface="+mj-lt"/>
              </a:rPr>
              <a:t> bei Kassel „Dich schickt der Himmel“ entstanden</a:t>
            </a:r>
            <a:r>
              <a:rPr lang="de-DE" sz="1800" dirty="0">
                <a:latin typeface="+mj-lt"/>
              </a:rPr>
              <a:t>, ein Projekt mit Einkaufshilfen, für das sich die evangelische Gemeinde mit der Stadt, den Pfadfinder*innen und dem Kreisjugendring zusammengeschlossen hat. </a:t>
            </a:r>
            <a:r>
              <a:rPr lang="de-DE" sz="1800" b="1" dirty="0">
                <a:latin typeface="+mj-lt"/>
              </a:rPr>
              <a:t>So kamen innerhalb von drei Tagen über 150 Ehrenamtliche und 230 Hilfesuchende zusammen. 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b="1" dirty="0"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Während des Lockdowns wurden fast überall  Einkaufshilfen und Balkonchöre gegründet, viele engagierten sich als Impfpaten, Mitarbeitende in Kurzarbeit unterstützten Pflegende …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b="1" dirty="0"/>
          </a:p>
          <a:p>
            <a:pPr marL="0" indent="0" algn="just">
              <a:spcBef>
                <a:spcPts val="0"/>
              </a:spcBef>
              <a:buNone/>
            </a:pPr>
            <a:endParaRPr lang="de-DE" sz="800" dirty="0"/>
          </a:p>
          <a:p>
            <a:pPr algn="just">
              <a:spcBef>
                <a:spcPts val="0"/>
              </a:spcBef>
            </a:pPr>
            <a:endParaRPr lang="de-DE" sz="800" b="1" dirty="0"/>
          </a:p>
          <a:p>
            <a:pPr marL="0" indent="0" algn="just">
              <a:buNone/>
            </a:pPr>
            <a:endParaRPr lang="de-DE" sz="1800" dirty="0"/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F84DE741-7D93-EBC5-C9D7-203DE8BAC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14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2512EEA1-6949-D303-96FE-86558B747E4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5977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CCB684-07E9-438A-B6DB-F76EDBA2E24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677829" y="2321202"/>
            <a:ext cx="3211429" cy="2699105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A46DA91D-F77A-48B9-91D6-0CE3ACA9E745}"/>
              </a:ext>
            </a:extLst>
          </p:cNvPr>
          <p:cNvSpPr txBox="1">
            <a:spLocks/>
          </p:cNvSpPr>
          <p:nvPr/>
        </p:nvSpPr>
        <p:spPr>
          <a:xfrm>
            <a:off x="2479669" y="1567507"/>
            <a:ext cx="6409589" cy="4475074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3800" b="1" dirty="0">
                <a:latin typeface="+mj-lt"/>
              </a:rPr>
              <a:t>Mehr als 40 Prozent der über 70-jährigen in Deutschland leben allein </a:t>
            </a:r>
            <a:r>
              <a:rPr lang="de-DE" sz="3800" dirty="0">
                <a:latin typeface="+mj-lt"/>
              </a:rPr>
              <a:t>- und nicht alle können am Ort auf Familie, tragfähige Freundschaften und Nachbarschaftsnetze zurück-greifen.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de-DE" sz="1900" dirty="0">
              <a:latin typeface="+mj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3800" b="1" dirty="0">
                <a:latin typeface="+mj-lt"/>
              </a:rPr>
              <a:t>Nur ein Viertel hat Kinder am gleichen Ort.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de-DE" sz="1900" dirty="0">
              <a:latin typeface="+mj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3800" b="1" dirty="0">
                <a:latin typeface="+mj-lt"/>
              </a:rPr>
              <a:t>Die Hochbetagten, Dementen und Pflegebedürftigen sind von zunehmender Exklusion betroffen </a:t>
            </a:r>
            <a:r>
              <a:rPr lang="de-DE" sz="3800" dirty="0">
                <a:latin typeface="+mj-lt"/>
              </a:rPr>
              <a:t>und brauchen Unterstützung, um auch weiterhin Teil der Gemeinschaft zu bleiben.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de-DE" sz="1900" dirty="0">
              <a:latin typeface="+mj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3800" b="1" dirty="0">
                <a:latin typeface="+mj-lt"/>
              </a:rPr>
              <a:t>Wie können wir verhindern, dass Menschen nur deswegen in stationäre Einrichtungen ziehen, weil die Versorgung zu Hause nicht gewährleistet ist?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de-DE" sz="1600" b="1" dirty="0">
              <a:latin typeface="+mj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3800" b="1" dirty="0">
                <a:latin typeface="+mj-lt"/>
              </a:rPr>
              <a:t>Mehr als 50 Prozent der an Covid 19 Verstorbenen waren Heimbewohner.</a:t>
            </a:r>
          </a:p>
          <a:p>
            <a:pPr algn="just"/>
            <a:endParaRPr lang="de-DE" sz="1700" b="1" dirty="0"/>
          </a:p>
        </p:txBody>
      </p:sp>
      <p:sp>
        <p:nvSpPr>
          <p:cNvPr id="10" name="Foliennummernplatzhalter 22">
            <a:extLst>
              <a:ext uri="{FF2B5EF4-FFF2-40B4-BE49-F238E27FC236}">
                <a16:creationId xmlns:a16="http://schemas.microsoft.com/office/drawing/2014/main" id="{5C5C1ECB-8F6B-014C-4134-767456209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15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7E475425-8B44-EA82-D2FB-FE130BEB21F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7479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179F90-C43B-491E-B944-3303F70505AA}"/>
              </a:ext>
            </a:extLst>
          </p:cNvPr>
          <p:cNvSpPr txBox="1">
            <a:spLocks/>
          </p:cNvSpPr>
          <p:nvPr/>
        </p:nvSpPr>
        <p:spPr>
          <a:xfrm>
            <a:off x="2521258" y="1589522"/>
            <a:ext cx="6400800" cy="44209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88DA450-A48B-CC42-99D9-071645115D4E}"/>
              </a:ext>
            </a:extLst>
          </p:cNvPr>
          <p:cNvSpPr txBox="1"/>
          <p:nvPr/>
        </p:nvSpPr>
        <p:spPr>
          <a:xfrm>
            <a:off x="2469823" y="1570668"/>
            <a:ext cx="65914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b="1" dirty="0">
                <a:latin typeface="+mj-lt"/>
              </a:rPr>
              <a:t>Neue „Engagement-Netzwerke“ im Quartier</a:t>
            </a:r>
          </a:p>
          <a:p>
            <a:pPr marL="0" indent="0">
              <a:spcBef>
                <a:spcPts val="0"/>
              </a:spcBef>
              <a:buNone/>
            </a:pPr>
            <a:endParaRPr lang="de-DE" b="1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de-DE" b="1" dirty="0">
                <a:latin typeface="+mj-lt"/>
              </a:rPr>
              <a:t>Wöchentliche Mittagstische - Supperclubs </a:t>
            </a:r>
          </a:p>
          <a:p>
            <a:pPr>
              <a:spcBef>
                <a:spcPts val="0"/>
              </a:spcBef>
            </a:pPr>
            <a:r>
              <a:rPr lang="de-DE" dirty="0">
                <a:latin typeface="+mj-lt"/>
              </a:rPr>
              <a:t>Urban Gardening</a:t>
            </a:r>
          </a:p>
          <a:p>
            <a:pPr>
              <a:spcBef>
                <a:spcPts val="0"/>
              </a:spcBef>
            </a:pPr>
            <a:r>
              <a:rPr lang="de-DE" b="1" dirty="0">
                <a:latin typeface="+mj-lt"/>
              </a:rPr>
              <a:t>Bürgerbusse (z.B. Marbach)</a:t>
            </a:r>
          </a:p>
          <a:p>
            <a:pPr>
              <a:spcBef>
                <a:spcPts val="0"/>
              </a:spcBef>
            </a:pPr>
            <a:r>
              <a:rPr lang="de-DE" dirty="0">
                <a:latin typeface="+mj-lt"/>
              </a:rPr>
              <a:t>Stadtspaziergänge mit Rolli und Rollator („Wägelesrennen“)</a:t>
            </a:r>
          </a:p>
          <a:p>
            <a:pPr>
              <a:spcBef>
                <a:spcPts val="0"/>
              </a:spcBef>
            </a:pPr>
            <a:r>
              <a:rPr lang="de-DE" b="1" dirty="0">
                <a:latin typeface="+mj-lt"/>
              </a:rPr>
              <a:t>Erzählcafés und Biografiewerkstätten</a:t>
            </a:r>
          </a:p>
          <a:p>
            <a:pPr>
              <a:spcBef>
                <a:spcPts val="0"/>
              </a:spcBef>
            </a:pPr>
            <a:r>
              <a:rPr lang="de-DE" dirty="0">
                <a:latin typeface="+mj-lt"/>
              </a:rPr>
              <a:t>Schmökerstuben bei Café und Musik in der Gemeindebücherei </a:t>
            </a:r>
          </a:p>
          <a:p>
            <a:pPr>
              <a:spcBef>
                <a:spcPts val="0"/>
              </a:spcBef>
            </a:pPr>
            <a:r>
              <a:rPr lang="de-DE" b="1" dirty="0">
                <a:latin typeface="+mj-lt"/>
              </a:rPr>
              <a:t>Friedhofsfahrten und Begegnungscafés auf dem Friedhof</a:t>
            </a:r>
          </a:p>
          <a:p>
            <a:pPr>
              <a:spcBef>
                <a:spcPts val="0"/>
              </a:spcBef>
            </a:pPr>
            <a:r>
              <a:rPr lang="de-DE" dirty="0">
                <a:latin typeface="+mj-lt"/>
              </a:rPr>
              <a:t>Skype-Netzwerke </a:t>
            </a:r>
          </a:p>
          <a:p>
            <a:pPr>
              <a:spcBef>
                <a:spcPts val="0"/>
              </a:spcBef>
            </a:pPr>
            <a:r>
              <a:rPr lang="de-DE" b="1" dirty="0">
                <a:latin typeface="+mj-lt"/>
              </a:rPr>
              <a:t>Tauschbörsen und Reparaturcafes</a:t>
            </a:r>
          </a:p>
          <a:p>
            <a:pPr>
              <a:spcBef>
                <a:spcPts val="0"/>
              </a:spcBef>
            </a:pPr>
            <a:r>
              <a:rPr lang="de-DE" dirty="0">
                <a:latin typeface="+mj-lt"/>
              </a:rPr>
              <a:t>Kultur aus dem Koffer  </a:t>
            </a:r>
          </a:p>
          <a:p>
            <a:pPr>
              <a:spcBef>
                <a:spcPts val="0"/>
              </a:spcBef>
            </a:pPr>
            <a:r>
              <a:rPr lang="de-DE" b="1" dirty="0">
                <a:latin typeface="+mj-lt"/>
              </a:rPr>
              <a:t>Projektchöre</a:t>
            </a:r>
          </a:p>
          <a:p>
            <a:pPr>
              <a:spcBef>
                <a:spcPts val="0"/>
              </a:spcBef>
            </a:pPr>
            <a:r>
              <a:rPr lang="de-DE" dirty="0">
                <a:latin typeface="+mj-lt"/>
              </a:rPr>
              <a:t>Besuchsprojekte</a:t>
            </a:r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D7316B0E-6543-87F6-64E0-AC974A07F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16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1CE8DF30-BBD7-7309-0AFA-4BAF356964D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7043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179F90-C43B-491E-B944-3303F70505AA}"/>
              </a:ext>
            </a:extLst>
          </p:cNvPr>
          <p:cNvSpPr txBox="1">
            <a:spLocks/>
          </p:cNvSpPr>
          <p:nvPr/>
        </p:nvSpPr>
        <p:spPr>
          <a:xfrm>
            <a:off x="2521258" y="1589522"/>
            <a:ext cx="6400800" cy="44209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88DA450-A48B-CC42-99D9-071645115D4E}"/>
              </a:ext>
            </a:extLst>
          </p:cNvPr>
          <p:cNvSpPr txBox="1"/>
          <p:nvPr/>
        </p:nvSpPr>
        <p:spPr>
          <a:xfrm>
            <a:off x="2604568" y="1563505"/>
            <a:ext cx="65914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endParaRPr lang="de-DE" b="1" dirty="0">
              <a:latin typeface="+mj-lt"/>
            </a:endParaRPr>
          </a:p>
          <a:p>
            <a:pPr>
              <a:spcBef>
                <a:spcPts val="0"/>
              </a:spcBef>
            </a:pPr>
            <a:endParaRPr lang="de-DE" dirty="0">
              <a:latin typeface="+mj-lt"/>
            </a:endParaRPr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D7316B0E-6543-87F6-64E0-AC974A07F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17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2" name="Picture 2" descr="Silbernetz bringt Menschen zusammen: Fünf Frauen ">
            <a:extLst>
              <a:ext uri="{FF2B5EF4-FFF2-40B4-BE49-F238E27FC236}">
                <a16:creationId xmlns:a16="http://schemas.microsoft.com/office/drawing/2014/main" id="{4DEC67D5-2B86-FBA8-B811-760C9FFA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52" y="1563225"/>
            <a:ext cx="5787388" cy="40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platzhalter 1">
            <a:extLst>
              <a:ext uri="{FF2B5EF4-FFF2-40B4-BE49-F238E27FC236}">
                <a16:creationId xmlns:a16="http://schemas.microsoft.com/office/drawing/2014/main" id="{8EE68334-A40C-A48C-01BB-50BB3157117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2209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1C4F2C1-FE70-B59B-9606-7DC0D00570BD}"/>
              </a:ext>
            </a:extLst>
          </p:cNvPr>
          <p:cNvSpPr txBox="1"/>
          <p:nvPr/>
        </p:nvSpPr>
        <p:spPr>
          <a:xfrm>
            <a:off x="2516959" y="1579250"/>
            <a:ext cx="6325384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b="1" dirty="0">
                <a:latin typeface="+mj-lt"/>
              </a:rPr>
              <a:t>Die letzten Freiwilligensurveys zeigen: </a:t>
            </a:r>
          </a:p>
          <a:p>
            <a:pPr marL="0" indent="0">
              <a:spcBef>
                <a:spcPts val="0"/>
              </a:spcBef>
              <a:buNone/>
            </a:pPr>
            <a:endParaRPr lang="de-DE" b="1" dirty="0"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dirty="0">
                <a:latin typeface="+mj-lt"/>
              </a:rPr>
              <a:t>80,0% der bundesweiten Bevölkerung gaben an, dass sie </a:t>
            </a:r>
            <a:r>
              <a:rPr lang="de-DE" b="1" dirty="0">
                <a:latin typeface="+mj-lt"/>
              </a:rPr>
              <a:t>sich engagieren, weil es „Spaß macht“, 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b="1" dirty="0">
                <a:latin typeface="+mj-lt"/>
              </a:rPr>
              <a:t> 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dirty="0">
                <a:latin typeface="+mj-lt"/>
              </a:rPr>
              <a:t>60,2% der Menschen freuen sich „</a:t>
            </a:r>
            <a:r>
              <a:rPr lang="de-DE" b="1" dirty="0">
                <a:latin typeface="+mj-lt"/>
              </a:rPr>
              <a:t>mit anderen Menschen unterschiedlicher Generationen zusammenzukommen“,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b="1" dirty="0"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dirty="0">
                <a:latin typeface="+mj-lt"/>
              </a:rPr>
              <a:t>57,2% möchten mit ihrem Engagement </a:t>
            </a:r>
            <a:r>
              <a:rPr lang="de-DE" b="1" dirty="0">
                <a:latin typeface="+mj-lt"/>
              </a:rPr>
              <a:t>„die Gesellschaft  mitgestalten“.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b="1" dirty="0"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b="1" dirty="0">
                <a:solidFill>
                  <a:srgbClr val="FF0000"/>
                </a:solidFill>
                <a:latin typeface="+mj-lt"/>
              </a:rPr>
              <a:t>Seit den 1980er Jahren spricht man vom „neuen (gegenüber dem klassischen) Ehrenamt“ oder vom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b="1" dirty="0">
                <a:solidFill>
                  <a:srgbClr val="FF0000"/>
                </a:solidFill>
                <a:latin typeface="+mj-lt"/>
              </a:rPr>
              <a:t>„Bürgerschaftlichen Engagement“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de-DE" sz="1800" b="1" dirty="0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63D21B1C-8832-0C12-C3E0-7992FDC4D20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  <p:sp>
        <p:nvSpPr>
          <p:cNvPr id="8" name="Foliennummernplatzhalter 22">
            <a:extLst>
              <a:ext uri="{FF2B5EF4-FFF2-40B4-BE49-F238E27FC236}">
                <a16:creationId xmlns:a16="http://schemas.microsoft.com/office/drawing/2014/main" id="{E3EBABFE-D2EB-537B-C9DD-8DFEE8D0F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18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99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19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"/>
          </p:nvPr>
        </p:nvSpPr>
        <p:spPr>
          <a:xfrm>
            <a:off x="2519062" y="1576095"/>
            <a:ext cx="6232123" cy="490295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„Du musst nichts. Du kannst Dich selbst neu kennenlernen“. </a:t>
            </a:r>
            <a:r>
              <a:rPr lang="de-DE" sz="1800" dirty="0">
                <a:solidFill>
                  <a:srgbClr val="FF0000"/>
                </a:solidFill>
                <a:latin typeface="+mj-lt"/>
              </a:rPr>
              <a:t>Freiwilliges Engagement ist Ausdruck der eigenen, aktiven Gestaltung des Lebens</a:t>
            </a:r>
            <a:r>
              <a:rPr lang="de-DE" sz="1800" b="1" dirty="0">
                <a:solidFill>
                  <a:srgbClr val="FF0000"/>
                </a:solidFill>
                <a:latin typeface="+mj-lt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de-DE" sz="18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„Würde ich dafür bezahlt, würde ich es nicht machen.“ </a:t>
            </a:r>
            <a:r>
              <a:rPr lang="de-DE" sz="1800" dirty="0">
                <a:solidFill>
                  <a:srgbClr val="FF0000"/>
                </a:solidFill>
                <a:latin typeface="+mj-lt"/>
              </a:rPr>
              <a:t>Die meisten Ehrenamtlichen entscheiden sich für die Arbeit und die Beziehung. </a:t>
            </a:r>
            <a:r>
              <a:rPr lang="de-DE" sz="1800" dirty="0">
                <a:latin typeface="+mj-lt"/>
              </a:rPr>
              <a:t>(Bieg/Wehner) </a:t>
            </a:r>
          </a:p>
          <a:p>
            <a:pPr marL="0" indent="0">
              <a:spcBef>
                <a:spcPts val="0"/>
              </a:spcBef>
              <a:buNone/>
            </a:pPr>
            <a:endParaRPr lang="de-DE" sz="1800" b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Es geht darum, zu finden, was Einsatz und Hingabe lohnt: </a:t>
            </a:r>
            <a:r>
              <a:rPr lang="de-DE" sz="1800" dirty="0">
                <a:solidFill>
                  <a:srgbClr val="FF0000"/>
                </a:solidFill>
                <a:latin typeface="+mj-lt"/>
              </a:rPr>
              <a:t>Den Sinn des eigenen Lebens, die eigene Berufung.</a:t>
            </a:r>
          </a:p>
          <a:p>
            <a:pPr marL="0" indent="0">
              <a:spcBef>
                <a:spcPts val="0"/>
              </a:spcBef>
              <a:buNone/>
            </a:pPr>
            <a:endParaRPr lang="de-DE" sz="1800" dirty="0">
              <a:solidFill>
                <a:srgbClr val="FF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800" dirty="0">
                <a:solidFill>
                  <a:srgbClr val="FF0000"/>
                </a:solidFill>
                <a:latin typeface="+mj-lt"/>
              </a:rPr>
              <a:t>Was </a:t>
            </a:r>
            <a:r>
              <a:rPr lang="de-DE" sz="1800" b="1" dirty="0">
                <a:solidFill>
                  <a:srgbClr val="FF0000"/>
                </a:solidFill>
                <a:latin typeface="+mj-lt"/>
              </a:rPr>
              <a:t>BEWEGEN.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800" b="1" dirty="0">
                <a:solidFill>
                  <a:srgbClr val="FF0000"/>
                </a:solidFill>
                <a:latin typeface="+mj-lt"/>
              </a:rPr>
              <a:t>BEZIEHUNGEN </a:t>
            </a:r>
            <a:r>
              <a:rPr lang="de-DE" sz="1800" dirty="0">
                <a:solidFill>
                  <a:srgbClr val="FF0000"/>
                </a:solidFill>
                <a:latin typeface="+mj-lt"/>
              </a:rPr>
              <a:t>entwickeln,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800" b="1" dirty="0">
                <a:solidFill>
                  <a:srgbClr val="FF0000"/>
                </a:solidFill>
                <a:latin typeface="+mj-lt"/>
              </a:rPr>
              <a:t>BERUFUNG</a:t>
            </a:r>
            <a:r>
              <a:rPr lang="de-DE" sz="1800" dirty="0">
                <a:solidFill>
                  <a:srgbClr val="FF0000"/>
                </a:solidFill>
                <a:latin typeface="+mj-lt"/>
              </a:rPr>
              <a:t> spüren.  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D438AFFC-99AF-1818-AC82-119E31F538B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213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02D559C2-72B1-5E2E-F1A1-CFF25E186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D9C7A3-0506-9068-4F88-1761369176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3400" y="1762028"/>
            <a:ext cx="8714295" cy="4139648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de-DE" sz="2700" dirty="0"/>
              <a:t>Das Engagement boomt - und überrascht</a:t>
            </a:r>
          </a:p>
          <a:p>
            <a:pPr marL="514350" indent="-51435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de-DE" sz="2700" dirty="0"/>
              <a:t>Neue Netzwerke - nicht nur im Quartier</a:t>
            </a:r>
          </a:p>
          <a:p>
            <a:pPr marL="514350" indent="-51435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de-DE" sz="2700" dirty="0"/>
              <a:t>Klassisches Ehrenamt - und neue Perspektiven </a:t>
            </a:r>
          </a:p>
          <a:p>
            <a:pPr marL="514350" indent="-51435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de-DE" sz="2700" dirty="0"/>
              <a:t>Ämter auf dem Prüfstand - es wird eng</a:t>
            </a:r>
          </a:p>
          <a:p>
            <a:pPr marL="514350" indent="-51435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de-DE" sz="2700" dirty="0"/>
              <a:t>Ehrenamt und/oder Engagement </a:t>
            </a:r>
          </a:p>
          <a:p>
            <a:pPr marL="514350" indent="-51435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de-DE" sz="2700" dirty="0"/>
              <a:t>Nur Mut - was es jetzt braucht</a:t>
            </a:r>
          </a:p>
        </p:txBody>
      </p:sp>
    </p:spTree>
    <p:extLst>
      <p:ext uri="{BB962C8B-B14F-4D97-AF65-F5344CB8AC3E}">
        <p14:creationId xmlns:p14="http://schemas.microsoft.com/office/powerpoint/2010/main" val="3554320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179F90-C43B-491E-B944-3303F70505AA}"/>
              </a:ext>
            </a:extLst>
          </p:cNvPr>
          <p:cNvSpPr txBox="1">
            <a:spLocks/>
          </p:cNvSpPr>
          <p:nvPr/>
        </p:nvSpPr>
        <p:spPr>
          <a:xfrm>
            <a:off x="2521258" y="1589522"/>
            <a:ext cx="6400800" cy="44209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</p:txBody>
      </p:sp>
      <p:pic>
        <p:nvPicPr>
          <p:cNvPr id="5" name="Inhaltsplatzhalter 11">
            <a:extLst>
              <a:ext uri="{FF2B5EF4-FFF2-40B4-BE49-F238E27FC236}">
                <a16:creationId xmlns:a16="http://schemas.microsoft.com/office/drawing/2014/main" id="{0679A35D-34C4-71A4-7EED-E7EA1F78A1E8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67" y="3880918"/>
            <a:ext cx="5916354" cy="1757112"/>
          </a:xfrm>
          <a:prstGeom prst="rect">
            <a:avLst/>
          </a:prstGeom>
        </p:spPr>
      </p:pic>
      <p:sp>
        <p:nvSpPr>
          <p:cNvPr id="6" name="Foliennummernplatzhalter 22">
            <a:extLst>
              <a:ext uri="{FF2B5EF4-FFF2-40B4-BE49-F238E27FC236}">
                <a16:creationId xmlns:a16="http://schemas.microsoft.com/office/drawing/2014/main" id="{03B2487F-67EB-7208-DDAB-C20387C6C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20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EF9BD79-8086-C44C-7843-3DA76B97F16A}"/>
              </a:ext>
            </a:extLst>
          </p:cNvPr>
          <p:cNvSpPr txBox="1"/>
          <p:nvPr/>
        </p:nvSpPr>
        <p:spPr>
          <a:xfrm>
            <a:off x="2527398" y="1591448"/>
            <a:ext cx="62476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b="1" kern="150" dirty="0">
                <a:latin typeface="+mj-lt"/>
                <a:ea typeface="Times New Roman" panose="02020603050405020304" pitchFamily="18" charset="0"/>
              </a:rPr>
              <a:t>D</a:t>
            </a:r>
            <a:r>
              <a:rPr lang="de-DE" b="1" kern="150" dirty="0">
                <a:effectLst/>
                <a:latin typeface="+mj-lt"/>
                <a:ea typeface="Times New Roman" panose="02020603050405020304" pitchFamily="18" charset="0"/>
              </a:rPr>
              <a:t>ie Internetplattform „Nebenan.de“ hatte 2018 bereits 850.000 Nutzer </a:t>
            </a:r>
            <a:r>
              <a:rPr lang="de-DE" kern="150" dirty="0"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de-DE" b="1" kern="150" dirty="0">
                <a:effectLst/>
                <a:latin typeface="+mj-lt"/>
                <a:ea typeface="Times New Roman" panose="02020603050405020304" pitchFamily="18" charset="0"/>
              </a:rPr>
              <a:t>während der Pandemie wuchs sie auf 1,5 Millionen </a:t>
            </a:r>
            <a:r>
              <a:rPr lang="de-DE" kern="150" dirty="0">
                <a:effectLst/>
                <a:latin typeface="+mj-lt"/>
                <a:ea typeface="Times New Roman" panose="02020603050405020304" pitchFamily="18" charset="0"/>
              </a:rPr>
              <a:t>und ist nun in allen Bundesländern präsent.</a:t>
            </a:r>
          </a:p>
          <a:p>
            <a:pPr algn="just"/>
            <a:endParaRPr lang="de-DE" kern="15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de-DE" b="1" kern="150" dirty="0">
                <a:effectLst/>
                <a:latin typeface="+mj-lt"/>
                <a:ea typeface="Times New Roman" panose="02020603050405020304" pitchFamily="18" charset="0"/>
              </a:rPr>
              <a:t>Um Bürgerbeteiligung zu organisieren, genügt es aber nicht, eine Plattform zu installieren - weder digital noch analog. </a:t>
            </a:r>
            <a:r>
              <a:rPr lang="de-DE" b="1" kern="15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Wenn wir die beteiligen wollen, die ihre Rechte nicht selbstverständlich </a:t>
            </a:r>
            <a:r>
              <a:rPr lang="de-DE" kern="15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wahrnehmen, sind intermediäre Organisationen nötig.</a:t>
            </a:r>
            <a:endParaRPr lang="de-DE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E7D76067-784D-85FF-57F0-2826AB81BCA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808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179F90-C43B-491E-B944-3303F70505AA}"/>
              </a:ext>
            </a:extLst>
          </p:cNvPr>
          <p:cNvSpPr txBox="1">
            <a:spLocks/>
          </p:cNvSpPr>
          <p:nvPr/>
        </p:nvSpPr>
        <p:spPr>
          <a:xfrm>
            <a:off x="2521258" y="1589522"/>
            <a:ext cx="6400800" cy="44209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CCDD400F-2F15-2D21-EB0A-CAF60C0DE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21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C037A54-8B34-5662-21D2-6C3BF26C9870}"/>
              </a:ext>
            </a:extLst>
          </p:cNvPr>
          <p:cNvSpPr txBox="1"/>
          <p:nvPr/>
        </p:nvSpPr>
        <p:spPr>
          <a:xfrm>
            <a:off x="2521258" y="1569823"/>
            <a:ext cx="560464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b="1" dirty="0">
                <a:latin typeface="+mj-lt"/>
              </a:rPr>
              <a:t>Seit einigen Jahren sind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b="1" dirty="0">
                <a:latin typeface="+mj-lt"/>
              </a:rPr>
              <a:t>„</a:t>
            </a:r>
            <a:r>
              <a:rPr lang="de-DE" b="1" dirty="0" err="1">
                <a:latin typeface="+mj-lt"/>
              </a:rPr>
              <a:t>Caring</a:t>
            </a:r>
            <a:r>
              <a:rPr lang="de-DE" b="1" dirty="0">
                <a:latin typeface="+mj-lt"/>
              </a:rPr>
              <a:t> Communitys“ zum internationalen Leitbegriff geworden, wenn es darum geht, auf regionaler und lokaler Ebene Verantwortungsstrukturen neu zu beleben. </a:t>
            </a:r>
          </a:p>
          <a:p>
            <a:pPr algn="just"/>
            <a:endParaRPr lang="de-DE" dirty="0">
              <a:latin typeface="+mj-lt"/>
            </a:endParaRPr>
          </a:p>
          <a:p>
            <a:pPr algn="just"/>
            <a:r>
              <a:rPr lang="de-DE" b="1" dirty="0">
                <a:latin typeface="+mj-lt"/>
              </a:rPr>
              <a:t>Lokale Verantwortungsnetze stellen den Zusammenhang zwischen Selbstsorge und Fürsorge, </a:t>
            </a:r>
            <a:r>
              <a:rPr lang="de-DE" dirty="0">
                <a:latin typeface="+mj-lt"/>
              </a:rPr>
              <a:t>professioneller und informeller Hilfe her.</a:t>
            </a:r>
          </a:p>
          <a:p>
            <a:pPr algn="just"/>
            <a:endParaRPr lang="de-DE" dirty="0">
              <a:latin typeface="+mj-lt"/>
            </a:endParaRPr>
          </a:p>
          <a:p>
            <a:pPr algn="just"/>
            <a:r>
              <a:rPr lang="de-DE" b="1" dirty="0">
                <a:latin typeface="+mj-lt"/>
              </a:rPr>
              <a:t>Es geht um eine partnerschaftliche Zusammenarbeit von Betroffenen, ihren Familien, Nachbarn und Freunden, beruflichen und freiwillig Engagierten. 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029857EE-847E-CE70-AADC-E7501554CC8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4469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179F90-C43B-491E-B944-3303F70505AA}"/>
              </a:ext>
            </a:extLst>
          </p:cNvPr>
          <p:cNvSpPr txBox="1">
            <a:spLocks/>
          </p:cNvSpPr>
          <p:nvPr/>
        </p:nvSpPr>
        <p:spPr>
          <a:xfrm>
            <a:off x="2521258" y="1589522"/>
            <a:ext cx="6400800" cy="44209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CCDD400F-2F15-2D21-EB0A-CAF60C0DE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C037A54-8B34-5662-21D2-6C3BF26C9870}"/>
              </a:ext>
            </a:extLst>
          </p:cNvPr>
          <p:cNvSpPr txBox="1"/>
          <p:nvPr/>
        </p:nvSpPr>
        <p:spPr>
          <a:xfrm>
            <a:off x="2521258" y="1569823"/>
            <a:ext cx="560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de-DE" b="1" dirty="0">
              <a:latin typeface="+mj-lt"/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029857EE-847E-CE70-AADC-E7501554CC8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477" y="1579250"/>
            <a:ext cx="1851346" cy="43615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2. Kapitel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Neue Netzwerke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nicht nur im Quartier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462F77-81CE-B615-5A98-709FB10B1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0" t="-39170" r="-6340" b="39170"/>
          <a:stretch/>
        </p:blipFill>
        <p:spPr>
          <a:xfrm>
            <a:off x="3033840" y="-959719"/>
            <a:ext cx="5143500" cy="652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18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3A80D-1FAA-7B42-BDA6-A92B4E89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78" y="372002"/>
            <a:ext cx="8488444" cy="5169557"/>
          </a:xfrm>
        </p:spPr>
        <p:txBody>
          <a:bodyPr/>
          <a:lstStyle/>
          <a:p>
            <a:br>
              <a:rPr lang="de-DE" sz="4000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 3. Klassisches Ehrenamt - und neue Perspektiven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6515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99" y="1558888"/>
            <a:ext cx="6307486" cy="3858371"/>
          </a:xfrm>
          <a:prstGeom prst="rect">
            <a:avLst/>
          </a:prstGeom>
        </p:spPr>
      </p:pic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BA72EA33-FE3F-7BAF-2E20-E71049C2E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24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20A53E78-BEFE-21C7-BE7D-086B3BAD454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77742"/>
            <a:ext cx="175341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3. Kapitel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Klassisches Ehrenamt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neue Perspektiven </a:t>
            </a:r>
          </a:p>
        </p:txBody>
      </p:sp>
    </p:spTree>
    <p:extLst>
      <p:ext uri="{BB962C8B-B14F-4D97-AF65-F5344CB8AC3E}">
        <p14:creationId xmlns:p14="http://schemas.microsoft.com/office/powerpoint/2010/main" val="3463904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179F90-C43B-491E-B944-3303F70505AA}"/>
              </a:ext>
            </a:extLst>
          </p:cNvPr>
          <p:cNvSpPr txBox="1">
            <a:spLocks/>
          </p:cNvSpPr>
          <p:nvPr/>
        </p:nvSpPr>
        <p:spPr>
          <a:xfrm>
            <a:off x="2406473" y="1578050"/>
            <a:ext cx="6286869" cy="45005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solidFill>
                  <a:srgbClr val="FF0000"/>
                </a:solidFill>
                <a:latin typeface="+mj-lt"/>
              </a:rPr>
              <a:t>Das „klassische Ehrenamt“ hat seine Wurzeln im 19. Jahrhundert - und die Wurzel ist vital!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b="1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Sorge braucht Organisation, Begleitung, Fortbildung, Nachhaltigkeit und einen stabilen Rahmen, damit das spontane Engagement Verbindlichkeit gewinnt - </a:t>
            </a:r>
            <a:r>
              <a:rPr lang="de-DE" sz="1800" dirty="0">
                <a:latin typeface="+mj-lt"/>
              </a:rPr>
              <a:t>durch ein Wahlamt, die feste Übernahme einer Aufgabe, durch persönliche und verbindliche Absprachen. 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dirty="0"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Auch die Notfallhilfe in der Flutkatastrophe lebte von einem Mix aus spontanem Engagement und formalem Ehren- und Hauptamt. Feuerwehr und THW, aber auch Caritas, Kirche und Diakonie sorgten für nachhaltige Strukturen.</a:t>
            </a:r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A4926C0A-92B5-B1B6-5AEC-2365E5877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25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EDAE6089-87C1-484C-8A8D-E54085BFA44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77742"/>
            <a:ext cx="175341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3. Kapitel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Klassisches Ehrenamt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neue Perspektiven </a:t>
            </a:r>
          </a:p>
        </p:txBody>
      </p:sp>
    </p:spTree>
    <p:extLst>
      <p:ext uri="{BB962C8B-B14F-4D97-AF65-F5344CB8AC3E}">
        <p14:creationId xmlns:p14="http://schemas.microsoft.com/office/powerpoint/2010/main" val="3057218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179F90-C43B-491E-B944-3303F70505AA}"/>
              </a:ext>
            </a:extLst>
          </p:cNvPr>
          <p:cNvSpPr txBox="1">
            <a:spLocks/>
          </p:cNvSpPr>
          <p:nvPr/>
        </p:nvSpPr>
        <p:spPr>
          <a:xfrm>
            <a:off x="2394040" y="1516698"/>
            <a:ext cx="6646265" cy="465148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800" b="1" dirty="0">
                <a:solidFill>
                  <a:srgbClr val="FF0000"/>
                </a:solidFill>
                <a:latin typeface="+mj-lt"/>
              </a:rPr>
              <a:t>Die Vereine, Verbände und Genossenschaften,</a:t>
            </a:r>
            <a:r>
              <a:rPr lang="de-DE" sz="1800" b="1" dirty="0">
                <a:latin typeface="+mj-lt"/>
              </a:rPr>
              <a:t> die seit Mitte des 19. Jahrhunderts in Deutschland gegründet wurden, waren zentral für die Entwicklung der Zivilgesellschaft. </a:t>
            </a:r>
            <a:r>
              <a:rPr lang="de-DE" sz="1800" dirty="0">
                <a:latin typeface="+mj-lt"/>
              </a:rPr>
              <a:t>Sie entstanden entlang konfessioneller und gesellschaftlicher Profile.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de-DE" sz="1100" dirty="0">
              <a:latin typeface="+mj-lt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Wo heute neue Verbandsstrukturen entstehen, bilden sie sich quer zu konfessionell oder weltanschaulich geprägten Traditionen: </a:t>
            </a:r>
            <a:r>
              <a:rPr lang="de-DE" sz="1800" dirty="0">
                <a:latin typeface="+mj-lt"/>
              </a:rPr>
              <a:t>Im Mittelpunkt stehen akute Problemlagen. Auch in der Ehrenamtsstatistik </a:t>
            </a:r>
            <a:r>
              <a:rPr lang="de-DE" sz="1800" b="1" dirty="0">
                <a:latin typeface="+mj-lt"/>
              </a:rPr>
              <a:t>spielt das </a:t>
            </a:r>
            <a:r>
              <a:rPr lang="de-DE" sz="1800" b="1" dirty="0" err="1">
                <a:latin typeface="+mj-lt"/>
              </a:rPr>
              <a:t>Engagementfeld</a:t>
            </a:r>
            <a:r>
              <a:rPr lang="de-DE" sz="1800" b="1" dirty="0">
                <a:latin typeface="+mj-lt"/>
              </a:rPr>
              <a:t> die entscheidende Rolle.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de-DE" sz="1000" dirty="0">
              <a:latin typeface="+mj-lt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800" b="1" dirty="0" err="1">
                <a:solidFill>
                  <a:srgbClr val="FF0000"/>
                </a:solidFill>
                <a:latin typeface="+mj-lt"/>
              </a:rPr>
              <a:t>Engagementagenturen</a:t>
            </a:r>
            <a:r>
              <a:rPr lang="de-DE" sz="1800" b="1" dirty="0">
                <a:solidFill>
                  <a:srgbClr val="FF0000"/>
                </a:solidFill>
                <a:latin typeface="+mj-lt"/>
              </a:rPr>
              <a:t>, Freiwilligenbüros,  Ehrenamts-messen zeigen: Ehrenamt ist institutionsübergreifend. </a:t>
            </a:r>
            <a:r>
              <a:rPr lang="de-DE" sz="1800" dirty="0">
                <a:latin typeface="+mj-lt"/>
              </a:rPr>
              <a:t>Engagierte identifizieren sich nur zum Teil mit ihrer Trägerorganisation. Sie sind oft verschiedenen Trägern verbunden.</a:t>
            </a:r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2F18E2E3-F98E-1A12-982D-5183DAEB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26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4E8962D0-6F73-823A-9D6C-417162C86D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77742"/>
            <a:ext cx="175341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3. Kapitel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Klassisches Ehrenamt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neue Perspektiven </a:t>
            </a:r>
          </a:p>
        </p:txBody>
      </p:sp>
    </p:spTree>
    <p:extLst>
      <p:ext uri="{BB962C8B-B14F-4D97-AF65-F5344CB8AC3E}">
        <p14:creationId xmlns:p14="http://schemas.microsoft.com/office/powerpoint/2010/main" val="3136474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179F90-C43B-491E-B944-3303F70505AA}"/>
              </a:ext>
            </a:extLst>
          </p:cNvPr>
          <p:cNvSpPr txBox="1">
            <a:spLocks/>
          </p:cNvSpPr>
          <p:nvPr/>
        </p:nvSpPr>
        <p:spPr>
          <a:xfrm>
            <a:off x="2364390" y="1488417"/>
            <a:ext cx="6581648" cy="480420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800" dirty="0">
                <a:latin typeface="+mj-lt"/>
              </a:rPr>
              <a:t>Noch immer sind </a:t>
            </a:r>
            <a:r>
              <a:rPr lang="de-DE" sz="1800" b="1" dirty="0">
                <a:solidFill>
                  <a:srgbClr val="FF0000"/>
                </a:solidFill>
                <a:latin typeface="+mj-lt"/>
              </a:rPr>
              <a:t>Frauen die wichtigsten Akteure im sozialen Ehrenamt </a:t>
            </a:r>
            <a:r>
              <a:rPr lang="de-DE" sz="1800" dirty="0">
                <a:latin typeface="+mj-lt"/>
              </a:rPr>
              <a:t>- in Kirche und Diakonie </a:t>
            </a:r>
            <a:r>
              <a:rPr lang="de-DE" sz="1800" b="1" dirty="0">
                <a:latin typeface="+mj-lt"/>
              </a:rPr>
              <a:t>stellen sie etwa 70 Prozent der Ehrenamtlichen.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de-DE" sz="900" b="1" dirty="0">
              <a:latin typeface="+mj-lt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Die wachsende Erwerbstätigkeit </a:t>
            </a:r>
            <a:r>
              <a:rPr lang="de-DE" sz="1800" dirty="0">
                <a:latin typeface="+mj-lt"/>
              </a:rPr>
              <a:t>von Frauen und neue Rollen- und Familienmodelle machen es nötig</a:t>
            </a:r>
            <a:r>
              <a:rPr lang="de-DE" sz="1800" b="1" dirty="0">
                <a:latin typeface="+mj-lt"/>
              </a:rPr>
              <a:t>, über neue Zugänge zum Ehrenamt, eine gerechtere Verteilung und die Vereinbarkeit von Beruf und Familie nachzudenken.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de-DE" sz="900" dirty="0">
              <a:latin typeface="+mj-lt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Das Problem ist bei den 40- bis 65-jährigen Frauen angekommen - seit 1996 hat sich die Zahl der Frauen, die </a:t>
            </a:r>
            <a:r>
              <a:rPr lang="de-DE" sz="1800" dirty="0">
                <a:latin typeface="+mj-lt"/>
              </a:rPr>
              <a:t>Betreuung der Enkel, Unterstützung der betagten Eltern </a:t>
            </a:r>
            <a:r>
              <a:rPr lang="de-DE" sz="1800" b="1" dirty="0">
                <a:latin typeface="+mj-lt"/>
              </a:rPr>
              <a:t>oder häusliche Pflege mit dem Beruf vereinbaren, vervierfacht.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de-DE" sz="900" b="1" dirty="0">
              <a:latin typeface="+mj-lt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Engagement und Sorgearbeit können arm machen</a:t>
            </a:r>
            <a:r>
              <a:rPr lang="de-DE" sz="1800" b="1" dirty="0">
                <a:solidFill>
                  <a:srgbClr val="FF0000"/>
                </a:solidFill>
                <a:latin typeface="+mj-lt"/>
              </a:rPr>
              <a:t>. Eine neue soziale Ordnung, in der Männer wie Frauen erwerbstätig sein können und sollen, braucht auch neue Rahmenbedingungen für das Ehrenamt. </a:t>
            </a:r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9502B6C7-2DD0-8D92-9AE4-BF42C3FCC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27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2FC8BADF-944D-593C-0C02-29851F1D01D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77742"/>
            <a:ext cx="175341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3. Kapitel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Klassisches Ehrenamt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neue Perspektiven </a:t>
            </a:r>
          </a:p>
        </p:txBody>
      </p:sp>
    </p:spTree>
    <p:extLst>
      <p:ext uri="{BB962C8B-B14F-4D97-AF65-F5344CB8AC3E}">
        <p14:creationId xmlns:p14="http://schemas.microsoft.com/office/powerpoint/2010/main" val="2012438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1051C17-618E-4B2D-EB44-BD434BE52C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50" y="1552065"/>
            <a:ext cx="4336183" cy="4438713"/>
          </a:xfrm>
          <a:prstGeom prst="rect">
            <a:avLst/>
          </a:prstGeom>
        </p:spPr>
      </p:pic>
      <p:sp>
        <p:nvSpPr>
          <p:cNvPr id="6" name="Foliennummernplatzhalter 22">
            <a:extLst>
              <a:ext uri="{FF2B5EF4-FFF2-40B4-BE49-F238E27FC236}">
                <a16:creationId xmlns:a16="http://schemas.microsoft.com/office/drawing/2014/main" id="{719AA0CA-7B87-69F9-3890-4CA952623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28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372230C2-E90F-10D3-C124-4DD9DA55CB2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77742"/>
            <a:ext cx="175341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3. Kapitel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Klassisches Ehrenamt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neue Perspektiven </a:t>
            </a:r>
          </a:p>
        </p:txBody>
      </p:sp>
    </p:spTree>
    <p:extLst>
      <p:ext uri="{BB962C8B-B14F-4D97-AF65-F5344CB8AC3E}">
        <p14:creationId xmlns:p14="http://schemas.microsoft.com/office/powerpoint/2010/main" val="411467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E4B0DD3-B410-7AEE-1D48-46655733CE3B}"/>
              </a:ext>
            </a:extLst>
          </p:cNvPr>
          <p:cNvSpPr txBox="1"/>
          <p:nvPr/>
        </p:nvSpPr>
        <p:spPr>
          <a:xfrm>
            <a:off x="2347816" y="1516698"/>
            <a:ext cx="67961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buNone/>
            </a:pPr>
            <a:r>
              <a:rPr lang="de-DE" b="1" i="1" dirty="0">
                <a:solidFill>
                  <a:srgbClr val="FF0000"/>
                </a:solidFill>
                <a:latin typeface="+mj-lt"/>
              </a:rPr>
              <a:t>Zu wenig im Blick: Das Engagement der Älteren </a:t>
            </a:r>
          </a:p>
          <a:p>
            <a:pPr marL="0">
              <a:buNone/>
            </a:pPr>
            <a:endParaRPr lang="de-DE" dirty="0">
              <a:latin typeface="+mj-lt"/>
            </a:endParaRPr>
          </a:p>
          <a:p>
            <a:r>
              <a:rPr lang="de-DE" b="1" dirty="0">
                <a:latin typeface="+mj-lt"/>
              </a:rPr>
              <a:t>Unterstützung von Nachbarn im Alltag </a:t>
            </a:r>
            <a:r>
              <a:rPr lang="de-DE" dirty="0">
                <a:latin typeface="+mj-lt"/>
              </a:rPr>
              <a:t>(68 %)</a:t>
            </a:r>
          </a:p>
          <a:p>
            <a:endParaRPr lang="de-DE" dirty="0">
              <a:latin typeface="+mj-lt"/>
            </a:endParaRPr>
          </a:p>
          <a:p>
            <a:r>
              <a:rPr lang="de-DE" b="1" dirty="0">
                <a:latin typeface="+mj-lt"/>
              </a:rPr>
              <a:t>Unterstützung von Familienangehörigen </a:t>
            </a:r>
            <a:r>
              <a:rPr lang="de-DE" dirty="0">
                <a:latin typeface="+mj-lt"/>
              </a:rPr>
              <a:t>im Alltag (65 %)</a:t>
            </a:r>
          </a:p>
          <a:p>
            <a:endParaRPr lang="de-DE" dirty="0">
              <a:latin typeface="+mj-lt"/>
            </a:endParaRPr>
          </a:p>
          <a:p>
            <a:r>
              <a:rPr lang="de-DE" b="1" dirty="0">
                <a:latin typeface="+mj-lt"/>
              </a:rPr>
              <a:t>Unterstützung junger Menschen in ihren schulischen Bildungsaktivitäte</a:t>
            </a:r>
            <a:r>
              <a:rPr lang="de-DE" dirty="0">
                <a:latin typeface="+mj-lt"/>
              </a:rPr>
              <a:t>n (58 %)</a:t>
            </a:r>
          </a:p>
          <a:p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Gezielte </a:t>
            </a:r>
            <a:r>
              <a:rPr lang="de-DE" b="1" dirty="0">
                <a:latin typeface="+mj-lt"/>
              </a:rPr>
              <a:t>Wissensweitergabe an junge Menschen</a:t>
            </a:r>
            <a:r>
              <a:rPr lang="de-DE" dirty="0">
                <a:latin typeface="+mj-lt"/>
              </a:rPr>
              <a:t> (berufliches Wissen, Lebenswissen) (54 %)</a:t>
            </a:r>
          </a:p>
          <a:p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Beschäftigung mit der </a:t>
            </a:r>
            <a:r>
              <a:rPr lang="de-DE" b="1" dirty="0">
                <a:latin typeface="+mj-lt"/>
              </a:rPr>
              <a:t>Zukunft des Staates und der Gesellschaft </a:t>
            </a:r>
            <a:r>
              <a:rPr lang="de-DE" dirty="0">
                <a:latin typeface="+mj-lt"/>
              </a:rPr>
              <a:t>(48 %)</a:t>
            </a:r>
          </a:p>
          <a:p>
            <a:endParaRPr lang="de-DE" dirty="0">
              <a:latin typeface="+mj-lt"/>
            </a:endParaRPr>
          </a:p>
          <a:p>
            <a:pPr marL="0">
              <a:buNone/>
            </a:pPr>
            <a:r>
              <a:rPr lang="de-DE" dirty="0" err="1">
                <a:latin typeface="+mj-lt"/>
              </a:rPr>
              <a:t>Generali-Hochaltrigenstudie</a:t>
            </a:r>
            <a:r>
              <a:rPr lang="de-DE" dirty="0">
                <a:latin typeface="+mj-lt"/>
              </a:rPr>
              <a:t> 2014 </a:t>
            </a:r>
          </a:p>
        </p:txBody>
      </p:sp>
      <p:sp>
        <p:nvSpPr>
          <p:cNvPr id="6" name="Foliennummernplatzhalter 22">
            <a:extLst>
              <a:ext uri="{FF2B5EF4-FFF2-40B4-BE49-F238E27FC236}">
                <a16:creationId xmlns:a16="http://schemas.microsoft.com/office/drawing/2014/main" id="{5ED6613B-2377-FBBD-3B76-952625182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29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62C7AAF0-CA18-9197-1A71-4AAC37A1C79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77742"/>
            <a:ext cx="175341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3. Kapitel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Klassisches Ehrenamt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neue Perspektiven </a:t>
            </a:r>
          </a:p>
        </p:txBody>
      </p:sp>
    </p:spTree>
    <p:extLst>
      <p:ext uri="{BB962C8B-B14F-4D97-AF65-F5344CB8AC3E}">
        <p14:creationId xmlns:p14="http://schemas.microsoft.com/office/powerpoint/2010/main" val="183376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3A80D-1FAA-7B42-BDA6-A92B4E89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22" y="434146"/>
            <a:ext cx="8776355" cy="5169557"/>
          </a:xfrm>
        </p:spPr>
        <p:txBody>
          <a:bodyPr/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sz="3600" dirty="0"/>
            </a:br>
            <a:br>
              <a:rPr lang="de-DE" dirty="0"/>
            </a:br>
            <a:r>
              <a:rPr lang="de-DE" dirty="0"/>
              <a:t>1. Das Engagement boomt - und überrascht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6956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179F90-C43B-491E-B944-3303F70505AA}"/>
              </a:ext>
            </a:extLst>
          </p:cNvPr>
          <p:cNvSpPr txBox="1">
            <a:spLocks/>
          </p:cNvSpPr>
          <p:nvPr/>
        </p:nvSpPr>
        <p:spPr>
          <a:xfrm>
            <a:off x="2370339" y="1516698"/>
            <a:ext cx="6528564" cy="456450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Nicht wenige Engagierte bewegen sich mit Übungsleiterpauschalen, 450-Euro-Jobs und Bundesfrei-</a:t>
            </a:r>
            <a:r>
              <a:rPr lang="de-DE" sz="1800" b="1" dirty="0" err="1">
                <a:latin typeface="+mj-lt"/>
              </a:rPr>
              <a:t>willigendienst</a:t>
            </a:r>
            <a:r>
              <a:rPr lang="de-DE" sz="1800" b="1" dirty="0">
                <a:latin typeface="+mj-lt"/>
              </a:rPr>
              <a:t> in einer </a:t>
            </a:r>
            <a:r>
              <a:rPr lang="de-DE" sz="1800" b="1" dirty="0">
                <a:solidFill>
                  <a:srgbClr val="FF0000"/>
                </a:solidFill>
                <a:latin typeface="+mj-lt"/>
              </a:rPr>
              <a:t>prekären Grauzone zwischen Erwerbsarbeit und Ehrenamt.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900" b="1" dirty="0"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solidFill>
                  <a:srgbClr val="FF0000"/>
                </a:solidFill>
                <a:latin typeface="+mj-lt"/>
              </a:rPr>
              <a:t>Die „Monetarisierung“ des Ehrenamts gehört zu den großen Herausforderungen des sozialen Wandels</a:t>
            </a:r>
            <a:r>
              <a:rPr lang="de-DE" sz="1800" b="1" dirty="0">
                <a:latin typeface="+mj-lt"/>
              </a:rPr>
              <a:t>. </a:t>
            </a:r>
            <a:r>
              <a:rPr lang="de-DE" sz="1800" dirty="0">
                <a:latin typeface="+mj-lt"/>
              </a:rPr>
              <a:t>Nach Meinung des CSI in Heidelberg (Centrum Soziale Innovation) </a:t>
            </a:r>
            <a:r>
              <a:rPr lang="de-DE" sz="1800" b="1" dirty="0">
                <a:latin typeface="+mj-lt"/>
              </a:rPr>
              <a:t>geht es dabei um Menschen, die Kirche und Gesellschaft mit ihrem Engagement und ihrer Empathie und Lebenserfahrung mit tragen wollen, denen aber die finanziellen Ressourcen und sozialen Netzwerke fehlen, </a:t>
            </a:r>
            <a:r>
              <a:rPr lang="de-DE" sz="1800" dirty="0">
                <a:latin typeface="+mj-lt"/>
              </a:rPr>
              <a:t>um den Rücken frei zu haben für das Ehrenamt.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900" dirty="0"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</a:rPr>
              <a:t>Sie über einen niedrigschwelligen Dienst „einzubinden“, kann ein entscheidender Schritt zum Miteinander auf Augenhöhe sein. </a:t>
            </a:r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5D15865D-111B-B5CB-528E-D96C8FCE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30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5E68DEE7-C13A-0326-E1E3-3441B3D7606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77742"/>
            <a:ext cx="175341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3. Kapitel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Klassisches Ehrenamt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neue Perspektiven </a:t>
            </a:r>
          </a:p>
        </p:txBody>
      </p:sp>
    </p:spTree>
    <p:extLst>
      <p:ext uri="{BB962C8B-B14F-4D97-AF65-F5344CB8AC3E}">
        <p14:creationId xmlns:p14="http://schemas.microsoft.com/office/powerpoint/2010/main" val="205742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3A80D-1FAA-7B42-BDA6-A92B4E89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72002"/>
            <a:ext cx="8153400" cy="5169557"/>
          </a:xfrm>
        </p:spPr>
        <p:txBody>
          <a:bodyPr/>
          <a:lstStyle/>
          <a:p>
            <a:br>
              <a:rPr lang="de-DE" sz="4000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 4. Ämter auf dem Prüfstand - es wird eng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6654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32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20158" y="1578647"/>
            <a:ext cx="6577614" cy="41396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de-DE" sz="1800" b="1" dirty="0"/>
          </a:p>
          <a:p>
            <a:endParaRPr lang="de-DE" sz="1600" b="1" dirty="0"/>
          </a:p>
          <a:p>
            <a:endParaRPr lang="de-DE" sz="1600" dirty="0"/>
          </a:p>
          <a:p>
            <a:endParaRPr lang="de-D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996291-9F05-EF29-1FD9-23A02D1850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42" y="1546242"/>
            <a:ext cx="4474047" cy="44740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id="{D4A8919D-2478-27CF-ABFE-84E3FFEDEA5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2741" y="1560826"/>
            <a:ext cx="1847828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4.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Ämter auf dem Prüfstand -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de-DE" sz="1800" dirty="0"/>
            </a:br>
            <a:r>
              <a:rPr lang="de-DE" sz="1800" dirty="0"/>
              <a:t>Es wird eng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064470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33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FDC12B5-8DEC-80F2-0118-D6841F9963A2}"/>
              </a:ext>
            </a:extLst>
          </p:cNvPr>
          <p:cNvSpPr txBox="1"/>
          <p:nvPr/>
        </p:nvSpPr>
        <p:spPr>
          <a:xfrm>
            <a:off x="2508543" y="1550366"/>
            <a:ext cx="62301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de-DE" dirty="0">
                <a:latin typeface="+mj-lt"/>
              </a:rPr>
              <a:t>Der Einwohnerservice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der Kommunen </a:t>
            </a:r>
            <a:r>
              <a:rPr lang="de-DE" dirty="0">
                <a:latin typeface="+mj-lt"/>
              </a:rPr>
              <a:t>hat durch die </a:t>
            </a:r>
            <a:r>
              <a:rPr lang="de-DE" b="1" dirty="0">
                <a:latin typeface="+mj-lt"/>
              </a:rPr>
              <a:t>Digitalisierung und das E-Government </a:t>
            </a:r>
            <a:r>
              <a:rPr lang="de-DE" dirty="0">
                <a:latin typeface="+mj-lt"/>
              </a:rPr>
              <a:t>zahlreiche</a:t>
            </a:r>
            <a:r>
              <a:rPr lang="de-DE" b="1" dirty="0">
                <a:latin typeface="+mj-lt"/>
              </a:rPr>
              <a:t> neue Anforderungen </a:t>
            </a:r>
            <a:r>
              <a:rPr lang="de-DE" dirty="0">
                <a:latin typeface="+mj-lt"/>
              </a:rPr>
              <a:t>erhalten.</a:t>
            </a:r>
          </a:p>
          <a:p>
            <a:pPr marL="285750" indent="-285750" algn="just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de-DE" dirty="0">
                <a:latin typeface="+mj-lt"/>
              </a:rPr>
              <a:t>Wasser- und Energieversorgung, Abfallentsorgung und Abwasserbeseitigung </a:t>
            </a:r>
            <a:r>
              <a:rPr lang="de-DE" b="1" dirty="0">
                <a:latin typeface="+mj-lt"/>
              </a:rPr>
              <a:t>geraten durch Klimawandel und Energiekrise in den Fokus.</a:t>
            </a:r>
          </a:p>
          <a:p>
            <a:pPr marL="285750" indent="-285750" algn="just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de-DE" b="1" dirty="0">
                <a:latin typeface="+mj-lt"/>
              </a:rPr>
              <a:t>Die Stadtentwicklung hat wichtige gesamt-strategische Bedeutung für die Kommunen erhalten. </a:t>
            </a:r>
            <a:r>
              <a:rPr lang="de-DE" dirty="0">
                <a:latin typeface="+mj-lt"/>
              </a:rPr>
              <a:t>(Wohnungsmangel, Gemischte Quartiere, ökologisches und barrierearmes Bauen, neue Zentren)</a:t>
            </a:r>
          </a:p>
          <a:p>
            <a:pPr marL="285750" indent="-285750" algn="just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de-DE" b="1" dirty="0">
                <a:latin typeface="+mj-lt"/>
              </a:rPr>
              <a:t>Die sozialpolitischen Aufgaben haben an </a:t>
            </a:r>
            <a:r>
              <a:rPr lang="de-DE" b="1" dirty="0" err="1">
                <a:latin typeface="+mj-lt"/>
              </a:rPr>
              <a:t>finanziel-lem</a:t>
            </a:r>
            <a:r>
              <a:rPr lang="de-DE" b="1" dirty="0">
                <a:latin typeface="+mj-lt"/>
              </a:rPr>
              <a:t> Gewicht gewonnen. </a:t>
            </a:r>
            <a:r>
              <a:rPr lang="de-DE" dirty="0">
                <a:latin typeface="+mj-lt"/>
              </a:rPr>
              <a:t>(Stationäre Pflege, </a:t>
            </a:r>
            <a:r>
              <a:rPr lang="de-DE" dirty="0" err="1">
                <a:latin typeface="+mj-lt"/>
              </a:rPr>
              <a:t>Tagesein</a:t>
            </a:r>
            <a:r>
              <a:rPr lang="de-DE" dirty="0">
                <a:latin typeface="+mj-lt"/>
              </a:rPr>
              <a:t>-richtungen für Kinder, Ganztagsschule …)</a:t>
            </a:r>
          </a:p>
          <a:p>
            <a:pPr marL="0" indent="0" algn="just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r>
              <a:rPr lang="de-DE" dirty="0">
                <a:solidFill>
                  <a:srgbClr val="FF0000"/>
                </a:solidFill>
                <a:latin typeface="+mj-lt"/>
              </a:rPr>
              <a:t>Eine Aufteilung des Haushalts in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Produkte und Budgets soll den Ressourcenverbrauch (Aufwand) und das Ressourcenaufkommen (Erträge) optimal steuern. </a:t>
            </a:r>
            <a:endParaRPr lang="de-DE" sz="1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E7B4B4C9-3D12-0068-0C20-88ED530710E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2741" y="1560826"/>
            <a:ext cx="1847828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4.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Ämter auf dem Prüfstand -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de-DE" sz="1800" dirty="0"/>
            </a:br>
            <a:r>
              <a:rPr lang="de-DE" sz="1800" dirty="0"/>
              <a:t>Es wird eng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778106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34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20158" y="1578647"/>
            <a:ext cx="6577614" cy="3067925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de-DE" sz="1800" b="1" dirty="0"/>
          </a:p>
          <a:p>
            <a:endParaRPr lang="de-DE" sz="1600" b="1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601CDBF-891F-45C2-00A4-6E6B4BDCCD15}"/>
              </a:ext>
            </a:extLst>
          </p:cNvPr>
          <p:cNvSpPr txBox="1"/>
          <p:nvPr/>
        </p:nvSpPr>
        <p:spPr>
          <a:xfrm>
            <a:off x="2507704" y="1607258"/>
            <a:ext cx="66362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de-DE" b="1" dirty="0">
                <a:solidFill>
                  <a:srgbClr val="FF0000"/>
                </a:solidFill>
                <a:latin typeface="+mj-lt"/>
              </a:rPr>
              <a:t>Überlastete und überforderte Ratsmitglieder:</a:t>
            </a:r>
          </a:p>
          <a:p>
            <a:pPr marL="285750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endParaRPr lang="de-DE" b="1" dirty="0">
              <a:latin typeface="+mj-lt"/>
            </a:endParaRPr>
          </a:p>
          <a:p>
            <a:pPr marL="285750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de-DE" b="1" dirty="0">
                <a:latin typeface="+mj-lt"/>
              </a:rPr>
              <a:t>Ökonomische Steuerungslogik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dominiert die Entscheidungen. </a:t>
            </a:r>
          </a:p>
          <a:p>
            <a:pPr>
              <a:spcBef>
                <a:spcPts val="0"/>
              </a:spcBef>
              <a:buClrTx/>
              <a:buSzPct val="100000"/>
              <a:tabLst>
                <a:tab pos="365125" algn="l"/>
              </a:tabLst>
            </a:pPr>
            <a:endParaRPr lang="de-DE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de-DE" b="1" dirty="0">
                <a:latin typeface="+mj-lt"/>
              </a:rPr>
              <a:t>Verantwortungsabgrenzung zwischen Politik und Verwaltung fehlt.</a:t>
            </a:r>
          </a:p>
          <a:p>
            <a:pPr>
              <a:spcBef>
                <a:spcPts val="0"/>
              </a:spcBef>
              <a:buClrTx/>
              <a:buSzPct val="100000"/>
              <a:tabLst>
                <a:tab pos="365125" algn="l"/>
              </a:tabLst>
            </a:pPr>
            <a:endParaRPr lang="de-DE" b="1" dirty="0">
              <a:latin typeface="+mj-lt"/>
            </a:endParaRPr>
          </a:p>
          <a:p>
            <a:pPr marL="285750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de-DE" b="1" dirty="0">
                <a:latin typeface="+mj-lt"/>
              </a:rPr>
              <a:t>Betriebswirtschaftliche Logik lässt sich nicht einfach auf ehrenamtliche Ratsmitglieder übertragen. </a:t>
            </a:r>
          </a:p>
          <a:p>
            <a:pPr>
              <a:spcBef>
                <a:spcPts val="0"/>
              </a:spcBef>
              <a:buClrTx/>
              <a:buSzPct val="100000"/>
              <a:tabLst>
                <a:tab pos="365125" algn="l"/>
              </a:tabLst>
            </a:pPr>
            <a:endParaRPr lang="de-DE" b="1" dirty="0">
              <a:latin typeface="+mj-lt"/>
            </a:endParaRPr>
          </a:p>
          <a:p>
            <a:pPr marL="285750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de-DE" b="1" dirty="0">
                <a:solidFill>
                  <a:srgbClr val="FF0000"/>
                </a:solidFill>
                <a:latin typeface="+mj-lt"/>
              </a:rPr>
              <a:t>Statt eines Mehrgewinns an demokratischer Legitimation entsteht ein Demokratiedefizit.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58BB119F-B2BD-4BBB-FC77-581AC8533B9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2741" y="1560826"/>
            <a:ext cx="1847828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4.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Ämter auf dem Prüfstand -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de-DE" sz="1800" dirty="0"/>
            </a:br>
            <a:r>
              <a:rPr lang="de-DE" sz="1800" dirty="0"/>
              <a:t>Es wird eng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58469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35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20158" y="1578647"/>
            <a:ext cx="6577614" cy="41396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de-DE" sz="1800" b="1" dirty="0"/>
          </a:p>
          <a:p>
            <a:endParaRPr lang="de-DE" sz="1600" b="1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9C4C45D-BC21-BEB4-5F7F-C37786343EC6}"/>
              </a:ext>
            </a:extLst>
          </p:cNvPr>
          <p:cNvSpPr txBox="1"/>
          <p:nvPr/>
        </p:nvSpPr>
        <p:spPr>
          <a:xfrm>
            <a:off x="2507704" y="1578647"/>
            <a:ext cx="651374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r>
              <a:rPr lang="de-DE" b="1" dirty="0">
                <a:solidFill>
                  <a:srgbClr val="FF0000"/>
                </a:solidFill>
                <a:latin typeface="+mj-lt"/>
              </a:rPr>
              <a:t>Motive für das eigene politische Engagement </a:t>
            </a: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dirty="0">
              <a:latin typeface="+mj-lt"/>
            </a:endParaRP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r>
              <a:rPr lang="de-DE" dirty="0">
                <a:latin typeface="+mj-lt"/>
              </a:rPr>
              <a:t>Ich wollte etwas </a:t>
            </a:r>
            <a:r>
              <a:rPr lang="de-DE" b="1" dirty="0">
                <a:latin typeface="+mj-lt"/>
              </a:rPr>
              <a:t>bewegen, etwas verändern. </a:t>
            </a: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sz="900" b="1" dirty="0">
              <a:latin typeface="+mj-lt"/>
            </a:endParaRP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r>
              <a:rPr lang="de-DE" dirty="0">
                <a:latin typeface="+mj-lt"/>
              </a:rPr>
              <a:t>Es gab </a:t>
            </a:r>
            <a:r>
              <a:rPr lang="de-DE" b="1" dirty="0">
                <a:latin typeface="+mj-lt"/>
              </a:rPr>
              <a:t>ein bestimmtes Thema, für das ich mich engagieren wollte.</a:t>
            </a: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sz="900" b="1" dirty="0">
              <a:latin typeface="+mj-lt"/>
            </a:endParaRP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r>
              <a:rPr lang="de-DE" dirty="0">
                <a:latin typeface="+mj-lt"/>
              </a:rPr>
              <a:t>Ich bin </a:t>
            </a:r>
            <a:r>
              <a:rPr lang="de-DE" b="1" dirty="0">
                <a:latin typeface="+mj-lt"/>
              </a:rPr>
              <a:t>in einem politisch interessierten Elternhaus aufgewachsen.</a:t>
            </a: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sz="900" b="1" dirty="0">
              <a:latin typeface="+mj-lt"/>
            </a:endParaRP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r>
              <a:rPr lang="de-DE" b="1" dirty="0">
                <a:latin typeface="+mj-lt"/>
              </a:rPr>
              <a:t>Ich wurde direkt angesprochen, </a:t>
            </a:r>
            <a:r>
              <a:rPr lang="de-DE" dirty="0">
                <a:latin typeface="+mj-lt"/>
              </a:rPr>
              <a:t>ob ich mich nicht engagieren wollte. </a:t>
            </a: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sz="900" dirty="0">
              <a:latin typeface="+mj-lt"/>
            </a:endParaRP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r>
              <a:rPr lang="de-DE" dirty="0">
                <a:latin typeface="+mj-lt"/>
              </a:rPr>
              <a:t>Ich hatte </a:t>
            </a:r>
            <a:r>
              <a:rPr lang="de-DE" b="1" dirty="0">
                <a:latin typeface="+mj-lt"/>
              </a:rPr>
              <a:t>ein politisches Vorbild, </a:t>
            </a:r>
            <a:r>
              <a:rPr lang="de-DE" dirty="0">
                <a:latin typeface="+mj-lt"/>
              </a:rPr>
              <a:t>das mich inspiriert hat.</a:t>
            </a: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r>
              <a:rPr lang="de-DE" b="1" dirty="0">
                <a:latin typeface="+mj-lt"/>
              </a:rPr>
              <a:t>Freunde von mir waren politisch engagiert.</a:t>
            </a: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sz="900" b="1" dirty="0">
              <a:latin typeface="+mj-lt"/>
            </a:endParaRP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r>
              <a:rPr lang="de-DE" dirty="0">
                <a:latin typeface="+mj-lt"/>
              </a:rPr>
              <a:t>Ich habe mir von einem Engagement </a:t>
            </a:r>
            <a:r>
              <a:rPr lang="de-DE" b="1" dirty="0">
                <a:latin typeface="+mj-lt"/>
              </a:rPr>
              <a:t>gute Kontakte, ein gutes Netzwerk </a:t>
            </a:r>
            <a:r>
              <a:rPr lang="de-DE" dirty="0">
                <a:latin typeface="+mj-lt"/>
              </a:rPr>
              <a:t>versprochen.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3AB26D89-455E-1817-60EF-739E320CC2A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2741" y="1560826"/>
            <a:ext cx="1847828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4.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Ämter auf dem Prüfstand -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de-DE" sz="1800" dirty="0"/>
            </a:br>
            <a:r>
              <a:rPr lang="de-DE" sz="1800" dirty="0"/>
              <a:t>Es wird eng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50664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36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20158" y="1578647"/>
            <a:ext cx="6577614" cy="41396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de-DE" sz="1800" b="1" dirty="0"/>
          </a:p>
          <a:p>
            <a:endParaRPr lang="de-DE" sz="1600" b="1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95F5F7-1659-7379-4427-50F21D2B2422}"/>
              </a:ext>
            </a:extLst>
          </p:cNvPr>
          <p:cNvSpPr txBox="1"/>
          <p:nvPr/>
        </p:nvSpPr>
        <p:spPr>
          <a:xfrm>
            <a:off x="2460569" y="1522038"/>
            <a:ext cx="6337203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ct val="100000"/>
              <a:tabLst>
                <a:tab pos="365125" algn="l"/>
              </a:tabLst>
            </a:pPr>
            <a:r>
              <a:rPr lang="de-DE" dirty="0">
                <a:latin typeface="+mj-lt"/>
              </a:rPr>
              <a:t>Tatsächlich reproduziert sich das politische Milieu weitgehend selbst. </a:t>
            </a:r>
            <a:r>
              <a:rPr lang="de-DE" b="1" dirty="0">
                <a:latin typeface="+mj-lt"/>
              </a:rPr>
              <a:t>Parteien haben keine ausreichenden Strategien, zu leicht zugänglichen und inklusiven Organisationen zu werden. </a:t>
            </a:r>
          </a:p>
          <a:p>
            <a:pPr marL="0" indent="0" algn="just">
              <a:buNone/>
            </a:pPr>
            <a:endParaRPr lang="de-DE" b="1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de-DE" b="1" dirty="0">
                <a:latin typeface="+mj-lt"/>
              </a:rPr>
              <a:t>Die Zahl der Initiativen nimmt zu,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die Zahl der Vereine und Verbände stagniert.</a:t>
            </a:r>
          </a:p>
          <a:p>
            <a:pPr marL="0" indent="0" algn="just">
              <a:buNone/>
            </a:pPr>
            <a:endParaRPr lang="de-DE" b="1" dirty="0">
              <a:latin typeface="+mj-lt"/>
            </a:endParaRPr>
          </a:p>
          <a:p>
            <a:pPr marL="0" indent="0" algn="just">
              <a:buNone/>
            </a:pPr>
            <a:r>
              <a:rPr lang="de-DE" b="1" dirty="0">
                <a:latin typeface="+mj-lt"/>
              </a:rPr>
              <a:t>In der mobilen Gesellschaft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scheuen sich viele, langfristige Verbindungen einzugehen </a:t>
            </a:r>
            <a:r>
              <a:rPr lang="de-DE" dirty="0">
                <a:latin typeface="+mj-lt"/>
              </a:rPr>
              <a:t>(z.B. Wahlperioden von 4 - 6 Jahren).</a:t>
            </a:r>
          </a:p>
          <a:p>
            <a:pPr marL="0" indent="0" algn="just">
              <a:buNone/>
            </a:pPr>
            <a:endParaRPr lang="de-DE" b="1" dirty="0">
              <a:latin typeface="+mj-lt"/>
            </a:endParaRPr>
          </a:p>
          <a:p>
            <a:pPr marL="0" indent="0" algn="just">
              <a:buNone/>
            </a:pPr>
            <a:r>
              <a:rPr lang="de-DE" dirty="0">
                <a:latin typeface="+mj-lt"/>
              </a:rPr>
              <a:t>Datenschutz, Umsatzsteuerpflicht, Haftungsfragen etc. halten viele davon ab, sich in Vorstand/Geschäftsführung zu engagieren.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Die gesetzlichen Grundlagen werden als bürokratisch erlebt. </a:t>
            </a:r>
            <a:endParaRPr lang="de-DE" dirty="0">
              <a:latin typeface="+mj-lt"/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CAC6165B-8453-87DC-EE7A-6A4F5167709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2741" y="1560826"/>
            <a:ext cx="1847828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4.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Ämter auf dem Prüfstand -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de-DE" sz="1800" dirty="0"/>
            </a:br>
            <a:r>
              <a:rPr lang="de-DE" sz="1800" dirty="0"/>
              <a:t>Es wird eng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078835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37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20158" y="1578647"/>
            <a:ext cx="6577614" cy="41396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de-DE" sz="1800" b="1" dirty="0"/>
          </a:p>
          <a:p>
            <a:endParaRPr lang="de-DE" sz="1600" b="1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95F5F7-1659-7379-4427-50F21D2B2422}"/>
              </a:ext>
            </a:extLst>
          </p:cNvPr>
          <p:cNvSpPr txBox="1"/>
          <p:nvPr/>
        </p:nvSpPr>
        <p:spPr>
          <a:xfrm>
            <a:off x="2460569" y="1522038"/>
            <a:ext cx="633720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de-DE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bringen Ehrenamtliche in Organisationen ein? </a:t>
            </a:r>
          </a:p>
          <a:p>
            <a:b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Zeit</a:t>
            </a:r>
            <a:b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Ehrenamtliche bringen das Kostbarste ein, das sie haben: Zeit. </a:t>
            </a:r>
            <a:b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 engagieren sich leidenschaftlich in ihrer Frei-Zeit und bereichern damit die Organisation.</a:t>
            </a:r>
            <a:b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Zu-Gabe</a:t>
            </a:r>
            <a:b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Ehrenamtliche bringen ihre Gaben mit - eine Zu-Gabe für jede Organisation. Die Gaben entwickeln sich im Ehrenamt weiter, sie bekommen auch von der Organisation etwas da-zu. </a:t>
            </a:r>
            <a:b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Zeugnis</a:t>
            </a:r>
            <a:b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Ehrenamtliche bringen ihre Stimme und ihre Perspektiven ein. Sie setzen sich für das ein, was ihnen am Herzen liegt und vertreten so glaubwürdig die Organisation im innen und nach außen. </a:t>
            </a:r>
            <a:b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Zahlen</a:t>
            </a:r>
            <a:b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Ehrenamtliche bringen der Organisation monetären Mehrwert, durch ihr Engagement und manchmal auch durch Spenden.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CAC6165B-8453-87DC-EE7A-6A4F5167709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2741" y="1560826"/>
            <a:ext cx="1847828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4.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Ämter auf dem Prüfstand -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de-DE" sz="1800" dirty="0"/>
            </a:br>
            <a:r>
              <a:rPr lang="de-DE" sz="1800" dirty="0"/>
              <a:t>Es wird eng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210169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3A80D-1FAA-7B42-BDA6-A92B4E89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72002"/>
            <a:ext cx="8153400" cy="5169557"/>
          </a:xfrm>
        </p:spPr>
        <p:txBody>
          <a:bodyPr/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 5. Ehrenamt und/oder Engagement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1412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39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20158" y="1578647"/>
            <a:ext cx="6577614" cy="41396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de-DE" sz="1800" b="1" dirty="0"/>
          </a:p>
          <a:p>
            <a:endParaRPr lang="de-DE" sz="1600" b="1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DEF28B5A-797E-F414-75C9-6D9BF2B7C2F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1374" y="1569220"/>
            <a:ext cx="1608783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5.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Ehrenamt und/oder Engagement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95F5F7-1659-7379-4427-50F21D2B2422}"/>
              </a:ext>
            </a:extLst>
          </p:cNvPr>
          <p:cNvSpPr txBox="1"/>
          <p:nvPr/>
        </p:nvSpPr>
        <p:spPr>
          <a:xfrm>
            <a:off x="2288737" y="1282445"/>
            <a:ext cx="62858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sz="1200" b="1" dirty="0">
              <a:latin typeface="+mj-lt"/>
            </a:endParaRPr>
          </a:p>
          <a:p>
            <a:pPr>
              <a:buSzPct val="100000"/>
              <a:tabLst>
                <a:tab pos="365125" algn="l"/>
              </a:tabLst>
            </a:pPr>
            <a:endParaRPr lang="de-DE" b="1" dirty="0">
              <a:latin typeface="+mj-lt"/>
            </a:endParaRP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sz="12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751AA2C-066B-E72F-C967-18919A2AF0EB}"/>
              </a:ext>
            </a:extLst>
          </p:cNvPr>
          <p:cNvSpPr txBox="1"/>
          <p:nvPr/>
        </p:nvSpPr>
        <p:spPr>
          <a:xfrm>
            <a:off x="2279310" y="1516698"/>
            <a:ext cx="657761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b="1" dirty="0">
                <a:latin typeface="+mj-lt"/>
              </a:rPr>
              <a:t>In der weitgehend beruflich organisierten Freien Wohlfahrtspflege wird von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Freiwilligem Engagement </a:t>
            </a:r>
            <a:r>
              <a:rPr lang="de-DE" b="1" dirty="0">
                <a:latin typeface="+mj-lt"/>
              </a:rPr>
              <a:t>gesprochen, um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Selbstbestimmung, Freiwilligkeit und Gemeinwohlorientierung </a:t>
            </a:r>
            <a:r>
              <a:rPr lang="de-DE" b="1" dirty="0">
                <a:latin typeface="+mj-lt"/>
              </a:rPr>
              <a:t>hervorzuheben.</a:t>
            </a:r>
          </a:p>
          <a:p>
            <a:pPr algn="just"/>
            <a:endParaRPr lang="de-DE" b="1" dirty="0">
              <a:latin typeface="+mj-lt"/>
            </a:endParaRPr>
          </a:p>
          <a:p>
            <a:pPr algn="just"/>
            <a:r>
              <a:rPr lang="de-DE" b="1" dirty="0">
                <a:latin typeface="+mj-lt"/>
              </a:rPr>
              <a:t>In den Kirchen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dominiert der Begriff Ehrenamt</a:t>
            </a:r>
            <a:r>
              <a:rPr lang="de-DE" b="1" dirty="0">
                <a:latin typeface="+mj-lt"/>
              </a:rPr>
              <a:t>. Damit werden, neben den anderen Aspekten, die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Verbindlichkeit, Verantwortlichkeit und Zusammenarbeit</a:t>
            </a:r>
            <a:r>
              <a:rPr lang="de-DE" b="1" dirty="0">
                <a:latin typeface="+mj-lt"/>
              </a:rPr>
              <a:t> besonders betont.</a:t>
            </a:r>
          </a:p>
          <a:p>
            <a:pPr algn="just"/>
            <a:endParaRPr lang="de-DE" b="1" dirty="0">
              <a:latin typeface="+mj-lt"/>
            </a:endParaRPr>
          </a:p>
          <a:p>
            <a:pPr algn="just"/>
            <a:r>
              <a:rPr lang="de-DE" b="1" dirty="0">
                <a:solidFill>
                  <a:srgbClr val="FF0000"/>
                </a:solidFill>
                <a:latin typeface="+mj-lt"/>
              </a:rPr>
              <a:t>Ehren- „Amt“ verweist immer auf eine öffentliche </a:t>
            </a:r>
            <a:r>
              <a:rPr lang="de-DE" b="1" dirty="0" err="1">
                <a:solidFill>
                  <a:srgbClr val="FF0000"/>
                </a:solidFill>
                <a:latin typeface="+mj-lt"/>
              </a:rPr>
              <a:t>Organi-sation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. Aber Ehrenamtliche „gehören“ keiner Organisation</a:t>
            </a:r>
            <a:r>
              <a:rPr lang="de-DE" b="1" dirty="0">
                <a:latin typeface="+mj-lt"/>
              </a:rPr>
              <a:t>. Sie sind es, die mit ihren Ideen nach den passenden Einsatzfeldern suchen und Innovationen vorantreiben</a:t>
            </a:r>
            <a:r>
              <a:rPr lang="de-DE" dirty="0">
                <a:latin typeface="+mj-lt"/>
              </a:rPr>
              <a:t>. Inzwischen sind z.B vierzig Prozent der Engagierten in der evangelischen Kirche auch an anderer Stelle aktiv. </a:t>
            </a:r>
          </a:p>
        </p:txBody>
      </p:sp>
    </p:spTree>
    <p:extLst>
      <p:ext uri="{BB962C8B-B14F-4D97-AF65-F5344CB8AC3E}">
        <p14:creationId xmlns:p14="http://schemas.microsoft.com/office/powerpoint/2010/main" val="324062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0ED2C5B-0C19-4316-B0DE-5E5B7F5CFDA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488910" y="1296654"/>
            <a:ext cx="6655090" cy="1389985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de-DE" sz="18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1800" b="1" dirty="0">
                <a:solidFill>
                  <a:srgbClr val="5C6971"/>
                </a:solidFill>
                <a:latin typeface="+mj-lt"/>
              </a:rPr>
              <a:t>Freiwilligensurvey 2019: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1800" b="1" dirty="0" err="1">
                <a:solidFill>
                  <a:srgbClr val="5C6971"/>
                </a:solidFill>
                <a:latin typeface="+mj-lt"/>
              </a:rPr>
              <a:t>Engagementquote</a:t>
            </a:r>
            <a:r>
              <a:rPr lang="de-DE" altLang="de-DE" sz="1800" b="1" dirty="0">
                <a:solidFill>
                  <a:srgbClr val="5C6971"/>
                </a:solidFill>
                <a:latin typeface="+mj-lt"/>
              </a:rPr>
              <a:t> und </a:t>
            </a:r>
            <a:r>
              <a:rPr lang="de-DE" altLang="de-DE" sz="1800" b="1" dirty="0" err="1">
                <a:solidFill>
                  <a:srgbClr val="5C6971"/>
                </a:solidFill>
                <a:latin typeface="+mj-lt"/>
              </a:rPr>
              <a:t>Engagementbereitschaft</a:t>
            </a:r>
            <a:r>
              <a:rPr lang="de-DE" altLang="de-DE" sz="1800" b="1" dirty="0">
                <a:solidFill>
                  <a:srgbClr val="5C6971"/>
                </a:solidFill>
                <a:latin typeface="+mj-lt"/>
              </a:rPr>
              <a:t> in den vergangenen 20 Jahren stabil bzw. gestiegen.</a:t>
            </a:r>
            <a:endParaRPr lang="de-DE" sz="1800" b="1" dirty="0">
              <a:latin typeface="+mj-lt"/>
            </a:endParaRPr>
          </a:p>
        </p:txBody>
      </p:sp>
      <p:sp>
        <p:nvSpPr>
          <p:cNvPr id="5" name="Foliennummernplatzhalter 22">
            <a:extLst>
              <a:ext uri="{FF2B5EF4-FFF2-40B4-BE49-F238E27FC236}">
                <a16:creationId xmlns:a16="http://schemas.microsoft.com/office/drawing/2014/main" id="{EBC30203-7DF2-C525-16F2-5A8328A39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DEDFA36D-CBBF-4CD6-7AA9-888EED359F1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8817" y="1575057"/>
            <a:ext cx="185158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1. Kapitel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Das Engagement boomt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überrascht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7A527EE-C241-5745-D298-756DBE80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910" y="2779343"/>
            <a:ext cx="6494835" cy="30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40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14661" y="1516698"/>
            <a:ext cx="7304753" cy="43225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e-DE" sz="1700" b="1" dirty="0">
                <a:latin typeface="+mj-lt"/>
              </a:rPr>
              <a:t>„Alle Formen des Engagements, Zeit- und Geldspenden,  haben im Alltag Bedeutung für den Zusammenhalt im Gemeinwesen" </a:t>
            </a:r>
            <a:r>
              <a:rPr lang="de-DE" sz="1700" dirty="0">
                <a:latin typeface="+mj-lt"/>
              </a:rPr>
              <a:t>(Enquete-Kommission 2002)</a:t>
            </a:r>
          </a:p>
          <a:p>
            <a:pPr lvl="1">
              <a:spcBef>
                <a:spcPts val="0"/>
              </a:spcBef>
            </a:pPr>
            <a:r>
              <a:rPr lang="de-DE" sz="1700" dirty="0">
                <a:latin typeface="+mj-lt"/>
              </a:rPr>
              <a:t>die einfache Mitgliedschaft sowie die aktive Mitarbeit in </a:t>
            </a:r>
            <a:r>
              <a:rPr lang="de-DE" sz="1700" b="1" dirty="0">
                <a:latin typeface="+mj-lt"/>
              </a:rPr>
              <a:t>Leitungs- und Führungsaufgaben in Vereinen, Verbänden, Gewerkschaften sowie politischen Gremien,</a:t>
            </a:r>
          </a:p>
          <a:p>
            <a:pPr lvl="1">
              <a:spcBef>
                <a:spcPts val="0"/>
              </a:spcBef>
            </a:pPr>
            <a:r>
              <a:rPr lang="de-DE" sz="1700" dirty="0">
                <a:latin typeface="+mj-lt"/>
              </a:rPr>
              <a:t>die freiwillige unbezahlte Mitarbeit </a:t>
            </a:r>
            <a:r>
              <a:rPr lang="de-DE" sz="1700" b="1" dirty="0">
                <a:latin typeface="+mj-lt"/>
              </a:rPr>
              <a:t>in sozialen oder anderen gemeinwohlorientierten Einrichtungen, wie etwa in Krankenhäusern, Schulen, Museen oder Bibliotheken,</a:t>
            </a:r>
          </a:p>
          <a:p>
            <a:pPr lvl="1">
              <a:spcBef>
                <a:spcPts val="0"/>
              </a:spcBef>
            </a:pPr>
            <a:r>
              <a:rPr lang="de-DE" sz="1700" dirty="0">
                <a:latin typeface="+mj-lt"/>
              </a:rPr>
              <a:t>die verschiedenen Formen </a:t>
            </a:r>
            <a:r>
              <a:rPr lang="de-DE" sz="1700" b="1" dirty="0">
                <a:latin typeface="+mj-lt"/>
              </a:rPr>
              <a:t>direkt-demokratischer Bürgerbeteiligung, wie etwa im Rahmen von Volksbegehren oder Volksentscheiden,</a:t>
            </a:r>
          </a:p>
          <a:p>
            <a:pPr lvl="1">
              <a:spcBef>
                <a:spcPts val="0"/>
              </a:spcBef>
            </a:pPr>
            <a:r>
              <a:rPr lang="de-DE" sz="1700" dirty="0">
                <a:latin typeface="+mj-lt"/>
              </a:rPr>
              <a:t>die Beteiligung an Protestaktionen im Rahmen der </a:t>
            </a:r>
            <a:r>
              <a:rPr lang="de-DE" sz="1700" b="1" dirty="0">
                <a:latin typeface="+mj-lt"/>
              </a:rPr>
              <a:t>Bürgerinitiativ-bewegung oder auch der neuen sozialen Bewegungen, </a:t>
            </a:r>
            <a:r>
              <a:rPr lang="de-DE" sz="1700" dirty="0">
                <a:latin typeface="+mj-lt"/>
              </a:rPr>
              <a:t>wie</a:t>
            </a:r>
            <a:r>
              <a:rPr lang="de-DE" sz="1700" b="1" dirty="0">
                <a:latin typeface="+mj-lt"/>
              </a:rPr>
              <a:t> </a:t>
            </a:r>
            <a:r>
              <a:rPr lang="de-DE" sz="1700" dirty="0">
                <a:latin typeface="+mj-lt"/>
              </a:rPr>
              <a:t>etwa der Ökologie-, Anti-Atomkraft- oder Frauenbewegung,</a:t>
            </a:r>
          </a:p>
          <a:p>
            <a:pPr lvl="1">
              <a:spcBef>
                <a:spcPts val="0"/>
              </a:spcBef>
            </a:pPr>
            <a:r>
              <a:rPr lang="de-DE" sz="1700" dirty="0">
                <a:latin typeface="+mj-lt"/>
              </a:rPr>
              <a:t>das finanzielle Engagement von Bürger und Bürgerinnen wie von Unternehmen in Form von </a:t>
            </a:r>
            <a:r>
              <a:rPr lang="de-DE" sz="1700" b="1" dirty="0">
                <a:latin typeface="+mj-lt"/>
              </a:rPr>
              <a:t>Spenden und Stiftungen.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5C4BC290-EF07-EF18-CD47-A79276FD66A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1374" y="1569220"/>
            <a:ext cx="1608783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5.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Ehrenamt und/oder Engagement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3097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41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20158" y="1578647"/>
            <a:ext cx="6577614" cy="41396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de-DE" sz="1800" b="1" dirty="0"/>
          </a:p>
          <a:p>
            <a:endParaRPr lang="de-DE" sz="1600" b="1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95F5F7-1659-7379-4427-50F21D2B2422}"/>
              </a:ext>
            </a:extLst>
          </p:cNvPr>
          <p:cNvSpPr txBox="1"/>
          <p:nvPr/>
        </p:nvSpPr>
        <p:spPr>
          <a:xfrm>
            <a:off x="2288737" y="1282445"/>
            <a:ext cx="62858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sz="1200" b="1" dirty="0">
              <a:latin typeface="+mj-lt"/>
            </a:endParaRPr>
          </a:p>
          <a:p>
            <a:pPr>
              <a:buSzPct val="100000"/>
              <a:tabLst>
                <a:tab pos="365125" algn="l"/>
              </a:tabLst>
            </a:pPr>
            <a:endParaRPr lang="de-DE" b="1" dirty="0">
              <a:latin typeface="+mj-lt"/>
            </a:endParaRPr>
          </a:p>
          <a:p>
            <a:pPr marL="0" indent="0">
              <a:spcBef>
                <a:spcPts val="0"/>
              </a:spcBef>
              <a:buSzPct val="100000"/>
              <a:buNone/>
              <a:tabLst>
                <a:tab pos="365125" algn="l"/>
              </a:tabLst>
            </a:pPr>
            <a:endParaRPr lang="de-DE" sz="12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B9DD5CD-278D-2D87-30D5-5BD24697AB95}"/>
              </a:ext>
            </a:extLst>
          </p:cNvPr>
          <p:cNvSpPr txBox="1"/>
          <p:nvPr/>
        </p:nvSpPr>
        <p:spPr>
          <a:xfrm>
            <a:off x="2267293" y="1575740"/>
            <a:ext cx="64611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b="1" dirty="0">
              <a:latin typeface="+mj-lt"/>
            </a:endParaRPr>
          </a:p>
          <a:p>
            <a:endParaRPr lang="de-DE" b="1" dirty="0">
              <a:latin typeface="+mj-lt"/>
            </a:endParaRPr>
          </a:p>
          <a:p>
            <a:endParaRPr lang="de-DE" b="1" dirty="0">
              <a:latin typeface="+mj-lt"/>
            </a:endParaRPr>
          </a:p>
          <a:p>
            <a:endParaRPr lang="de-DE" b="1" dirty="0">
              <a:latin typeface="+mj-lt"/>
            </a:endParaRPr>
          </a:p>
          <a:p>
            <a:endParaRPr lang="de-DE" b="1" dirty="0">
              <a:latin typeface="+mj-lt"/>
            </a:endParaRPr>
          </a:p>
          <a:p>
            <a:endParaRPr lang="de-DE" b="1" dirty="0">
              <a:latin typeface="+mj-lt"/>
            </a:endParaRPr>
          </a:p>
          <a:p>
            <a:r>
              <a:rPr lang="de-DE" b="1" dirty="0">
                <a:latin typeface="+mj-lt"/>
              </a:rPr>
              <a:t>„Freiwilliges Engagement ist frei vereinbarte Tätigkeit ..., beinhaltet ein hohes Maß an Selbstbestimmung ..., ist nicht an Tarife und Ausbildungsgänge gebunden ..., kurz oder mittelfristig veränderbar ..., und ohne Bezahlung.“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33BA2D52-ABF8-3A88-67AF-6BC8C16883B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1374" y="1569220"/>
            <a:ext cx="1608783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5.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Ehrenamt und/oder Engagement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1916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76720" y="1550366"/>
            <a:ext cx="6094283" cy="451106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/>
              <a:t>Ehrenamtliche sind die “</a:t>
            </a:r>
            <a:r>
              <a:rPr lang="de-DE" sz="1800" b="1" dirty="0">
                <a:solidFill>
                  <a:srgbClr val="FF0000"/>
                </a:solidFill>
              </a:rPr>
              <a:t>Detektoren” für neue soziale Notlagen und offene gesellschaftliche Fragen </a:t>
            </a:r>
            <a:r>
              <a:rPr lang="de-DE" sz="1800" b="1" dirty="0"/>
              <a:t>(Hospizarbeit, Tafeln, Lesementoren, Nachtwächter in der Stadt).</a:t>
            </a:r>
            <a:endParaRPr lang="de-DE" sz="1800" dirty="0"/>
          </a:p>
          <a:p>
            <a:pPr marL="0" indent="0" algn="just">
              <a:spcBef>
                <a:spcPts val="0"/>
              </a:spcBef>
              <a:buNone/>
            </a:pPr>
            <a:endParaRPr lang="de-DE" sz="18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/>
              <a:t>Die soziale Struktur unserer Gesellschaft ist im Umbruch. Wir brauchen einen neuen Mix aus Professionalität und bürgerschaftlichem Engagement, aus bezahlbaren Leistungen und sozialem Einsatz - eine aktive Bürgergesellschaft. 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solidFill>
                  <a:srgbClr val="FF0000"/>
                </a:solidFill>
              </a:rPr>
              <a:t>Dabei verändert sich auch das Verhältnis von Haupt- und Ehrenamt</a:t>
            </a:r>
            <a:r>
              <a:rPr lang="de-DE" sz="1800" b="1" dirty="0"/>
              <a:t>: Ehrenamtliche Aufgaben werden professionalisiert (Feuerwehr, Betreuungsvereine … bisher berufliche Aufgaben gehen zurück ins Ehrenamt (Hospiz, Pflege, Jugendarbeit).</a:t>
            </a:r>
            <a:endParaRPr lang="de-DE" sz="1800" dirty="0"/>
          </a:p>
          <a:p>
            <a:pPr marL="0" indent="0">
              <a:spcBef>
                <a:spcPts val="0"/>
              </a:spcBef>
              <a:buNone/>
            </a:pPr>
            <a:endParaRPr lang="de-DE" sz="1600" dirty="0"/>
          </a:p>
          <a:p>
            <a:endParaRPr lang="de-DE" sz="1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E4AB4A-1746-4EA5-C398-7BE015A405BE}"/>
              </a:ext>
            </a:extLst>
          </p:cNvPr>
          <p:cNvSpPr txBox="1"/>
          <p:nvPr/>
        </p:nvSpPr>
        <p:spPr>
          <a:xfrm>
            <a:off x="2290207" y="-332810"/>
            <a:ext cx="7235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b="1" dirty="0"/>
          </a:p>
          <a:p>
            <a:endParaRPr lang="de-DE" dirty="0"/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70AEE01F-38BB-2482-3798-A04FC04B54D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1374" y="1569220"/>
            <a:ext cx="1608783" cy="4420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5. Kapitel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Ehrenamt und/oder Engagement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231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3A80D-1FAA-7B42-BDA6-A92B4E89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72002"/>
            <a:ext cx="8153400" cy="5169557"/>
          </a:xfrm>
        </p:spPr>
        <p:txBody>
          <a:bodyPr/>
          <a:lstStyle/>
          <a:p>
            <a:br>
              <a:rPr lang="de-DE" dirty="0"/>
            </a:br>
            <a:br>
              <a:rPr lang="de-DE" dirty="0"/>
            </a:br>
            <a:br>
              <a:rPr lang="de-DE" sz="4000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 6. Nur Mut - was es jetzt braucht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1289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44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CB8ADBA-F479-4BD3-AA49-003D36EE5E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50834" y="1456298"/>
            <a:ext cx="7363796" cy="41396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de-DE" sz="1800" b="1" dirty="0"/>
          </a:p>
          <a:p>
            <a:endParaRPr lang="de-DE" sz="1600" b="1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759A8B-3C3A-3B2A-A8E7-A3D6DA41E6C1}"/>
              </a:ext>
            </a:extLst>
          </p:cNvPr>
          <p:cNvSpPr txBox="1"/>
          <p:nvPr/>
        </p:nvSpPr>
        <p:spPr>
          <a:xfrm>
            <a:off x="2319818" y="1573933"/>
            <a:ext cx="664507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  <a:latin typeface="+mj-lt"/>
              </a:rPr>
              <a:t>Das selbstbestimmte,  projektbezogene Ehrenamt ist selbstverständlicher geworden.</a:t>
            </a:r>
            <a:r>
              <a:rPr lang="de-DE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endParaRPr lang="de-DE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latin typeface="+mj-lt"/>
              </a:rPr>
              <a:t>Während der Pandemie sind neue Initiativen </a:t>
            </a:r>
            <a:r>
              <a:rPr lang="de-DE" dirty="0">
                <a:latin typeface="+mj-lt"/>
              </a:rPr>
              <a:t>wie Einkaufsnetze, </a:t>
            </a:r>
            <a:r>
              <a:rPr lang="de-DE" dirty="0" err="1">
                <a:latin typeface="+mj-lt"/>
              </a:rPr>
              <a:t>Impfpat</a:t>
            </a:r>
            <a:r>
              <a:rPr lang="de-DE" dirty="0">
                <a:latin typeface="+mj-lt"/>
              </a:rPr>
              <a:t>*innen, Telefondienste und </a:t>
            </a:r>
            <a:r>
              <a:rPr lang="de-DE" dirty="0" err="1">
                <a:latin typeface="+mj-lt"/>
              </a:rPr>
              <a:t>Digitalpat</a:t>
            </a:r>
            <a:r>
              <a:rPr lang="de-DE" dirty="0">
                <a:latin typeface="+mj-lt"/>
              </a:rPr>
              <a:t>*innen </a:t>
            </a:r>
            <a:r>
              <a:rPr lang="de-DE" b="1" dirty="0">
                <a:latin typeface="+mj-lt"/>
              </a:rPr>
              <a:t>entstanden.</a:t>
            </a:r>
          </a:p>
          <a:p>
            <a:endParaRPr lang="de-D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Kooperationen sorgten/sorgen für breitere Wirkung 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(Beispiel </a:t>
            </a:r>
            <a:r>
              <a:rPr lang="de-DE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Witzenhausen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endParaRPr lang="de-DE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Aus Präsenzgruppen werden </a:t>
            </a:r>
            <a:r>
              <a:rPr lang="de-DE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digitale Netzwerke</a:t>
            </a: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Zoom-Konferenzen, WhatsApp-Gruppen, Telefonberatung.</a:t>
            </a:r>
          </a:p>
          <a:p>
            <a:endParaRPr lang="de-DE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Mentoren lernen von Mentees </a:t>
            </a: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z.B. beim Sprachenlernen oder bei Hausaufgabenhilfen (Reverse Learning)</a:t>
            </a:r>
            <a:endParaRPr lang="de-DE" sz="1800" b="1" dirty="0"/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EE437DAE-C724-577E-C563-6E3A7ECFA02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68315"/>
            <a:ext cx="1655755" cy="4388052"/>
          </a:xfrm>
        </p:spPr>
        <p:txBody>
          <a:bodyPr>
            <a:normAutofit/>
          </a:bodyPr>
          <a:lstStyle/>
          <a:p>
            <a:r>
              <a:rPr lang="de-DE" dirty="0"/>
              <a:t>6. Kapitel</a:t>
            </a:r>
          </a:p>
          <a:p>
            <a:r>
              <a:rPr lang="de-DE" dirty="0"/>
              <a:t>Nur Mut -</a:t>
            </a:r>
          </a:p>
          <a:p>
            <a:r>
              <a:rPr lang="de-DE" dirty="0"/>
              <a:t>was es jetzt braucht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839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326407" y="1573260"/>
            <a:ext cx="573351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endParaRPr lang="de-DE" sz="1000" b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 braucht </a:t>
            </a:r>
            <a:r>
              <a:rPr lang="de-DE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eine gute und auch digitale Öffentlichkeitsarbeit: </a:t>
            </a: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Website, Newsletter, </a:t>
            </a:r>
            <a:r>
              <a:rPr lang="de-DE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Whatsapp</a:t>
            </a: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-Gruppen, Porträts in der Presse.</a:t>
            </a:r>
          </a:p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endParaRPr lang="de-DE" sz="1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Digitale Möglichkeiten zur Ehrenamts-Gewinnung und Projektentwicklung nutzen: </a:t>
            </a:r>
            <a:r>
              <a:rPr lang="de-DE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Aufgaben - statt Organisationsorientiert.</a:t>
            </a:r>
          </a:p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endParaRPr lang="de-DE" sz="1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Kleine Schritte gehen:  </a:t>
            </a:r>
            <a:r>
              <a:rPr lang="de-DE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Projekte anbieten. Abschiedskultur für das, was überholt ist</a:t>
            </a: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endParaRPr lang="de-DE" sz="1000" b="1" dirty="0">
              <a:latin typeface="+mj-lt"/>
              <a:cs typeface="Times New Roman" panose="02020603050405020304" pitchFamily="18" charset="0"/>
            </a:endParaRPr>
          </a:p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r>
              <a:rPr lang="de-DE" b="1" dirty="0">
                <a:solidFill>
                  <a:srgbClr val="FF0000"/>
                </a:solidFill>
                <a:latin typeface="+mj-lt"/>
              </a:rPr>
              <a:t>Mentor*</a:t>
            </a:r>
            <a:r>
              <a:rPr lang="de-DE" b="1" dirty="0" err="1">
                <a:solidFill>
                  <a:srgbClr val="FF0000"/>
                </a:solidFill>
                <a:latin typeface="+mj-lt"/>
              </a:rPr>
              <a:t>innenprogramm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b="1" dirty="0">
                <a:latin typeface="+mj-lt"/>
              </a:rPr>
              <a:t>installieren. </a:t>
            </a:r>
          </a:p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endParaRPr lang="de-DE" sz="1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0"/>
              </a:spcBef>
              <a:buClr>
                <a:srgbClr val="B0C227"/>
              </a:buClr>
              <a:buSzPct val="80000"/>
            </a:pPr>
            <a:r>
              <a:rPr lang="de-DE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Gemeinsame Treffen zu </a:t>
            </a:r>
            <a:r>
              <a:rPr lang="de-DE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Zeiten, die sich mit Beruf und Familien vereinbaren lassen/ wenn gewünscht, Familie einbeziehen.</a:t>
            </a:r>
            <a:endParaRPr lang="de-DE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Foliennummernplatzhalter 22">
            <a:extLst>
              <a:ext uri="{FF2B5EF4-FFF2-40B4-BE49-F238E27FC236}">
                <a16:creationId xmlns:a16="http://schemas.microsoft.com/office/drawing/2014/main" id="{50F64B08-32AF-AA2F-4214-1D9CE02D9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45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501EB6EE-B276-CDDA-132B-26ABC84CCDF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68315"/>
            <a:ext cx="1655755" cy="4388052"/>
          </a:xfrm>
        </p:spPr>
        <p:txBody>
          <a:bodyPr>
            <a:normAutofit/>
          </a:bodyPr>
          <a:lstStyle/>
          <a:p>
            <a:r>
              <a:rPr lang="de-DE" dirty="0"/>
              <a:t>6. Kapitel</a:t>
            </a:r>
          </a:p>
          <a:p>
            <a:r>
              <a:rPr lang="de-DE" dirty="0"/>
              <a:t>Nur Mut -</a:t>
            </a:r>
          </a:p>
          <a:p>
            <a:r>
              <a:rPr lang="de-DE" dirty="0"/>
              <a:t>was es jetzt braucht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6803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46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167BBA2D-D416-3090-E933-52E294F3AF3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38538" y="1568316"/>
            <a:ext cx="4133850" cy="4181746"/>
          </a:xfrm>
        </p:spPr>
      </p:pic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743ED50-4CFF-ED4F-AA00-2F38398A449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68315"/>
            <a:ext cx="1655755" cy="4388052"/>
          </a:xfrm>
        </p:spPr>
        <p:txBody>
          <a:bodyPr>
            <a:normAutofit/>
          </a:bodyPr>
          <a:lstStyle/>
          <a:p>
            <a:r>
              <a:rPr lang="de-DE" dirty="0"/>
              <a:t>6. Kapitel</a:t>
            </a:r>
          </a:p>
          <a:p>
            <a:r>
              <a:rPr lang="de-DE" dirty="0"/>
              <a:t>Nur Mut -</a:t>
            </a:r>
          </a:p>
          <a:p>
            <a:r>
              <a:rPr lang="de-DE" dirty="0"/>
              <a:t>was es jetzt braucht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702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47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83F239F-EFFD-4093-BE8F-91D34F93AA8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25031" y="1568315"/>
            <a:ext cx="6560599" cy="5239209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Und… Bleib neugierig auf das, was andere einbringen können: </a:t>
            </a:r>
            <a:r>
              <a:rPr lang="de-DE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berufliche, ehrenamtliche, familiäre, politische Kompetenzen und </a:t>
            </a:r>
            <a:r>
              <a:rPr lang="de-DE" sz="1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reduziere andere nicht auf ihre Funktion in Beruf oder Ehrenamt.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b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Bleib im Gespräch mit Deinem Gegenüber </a:t>
            </a:r>
            <a:r>
              <a:rPr lang="de-DE" sz="1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und rede Klartext, wenn sich etwas unstimmig anfühlt!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Wer von außen kommt, sieht mehr! 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Schaff Dir Klarheit über Motivation und Gewinn Deiner Arbeit. </a:t>
            </a:r>
            <a:r>
              <a:rPr lang="de-DE" sz="1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Achte darauf, dass Pflicht und Spaß immer neu in Balance kommen.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Achte auf Deine Grenzen und respektiere die der anderen.  </a:t>
            </a:r>
            <a:r>
              <a:rPr lang="de-DE" sz="1800" b="1" dirty="0">
                <a:latin typeface="+mj-lt"/>
                <a:cs typeface="Times New Roman" panose="02020603050405020304" pitchFamily="18" charset="0"/>
              </a:rPr>
              <a:t>Such Dir Verbündete, wenn Veränderungen nötig sind.</a:t>
            </a:r>
            <a:endParaRPr lang="de-DE" sz="1800" b="1" dirty="0">
              <a:latin typeface="+mj-lt"/>
            </a:endParaRP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743ED50-4CFF-ED4F-AA00-2F38398A449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928" y="1568315"/>
            <a:ext cx="1655755" cy="4388052"/>
          </a:xfrm>
        </p:spPr>
        <p:txBody>
          <a:bodyPr>
            <a:normAutofit/>
          </a:bodyPr>
          <a:lstStyle/>
          <a:p>
            <a:r>
              <a:rPr lang="de-DE" dirty="0"/>
              <a:t>6. Kapitel</a:t>
            </a:r>
          </a:p>
          <a:p>
            <a:r>
              <a:rPr lang="de-DE" dirty="0"/>
              <a:t>Nur Mut -</a:t>
            </a:r>
          </a:p>
          <a:p>
            <a:r>
              <a:rPr lang="de-DE" dirty="0"/>
              <a:t>was es jetzt braucht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795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48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04C55DE-E377-4CD9-A5C8-AC350356E97C}"/>
              </a:ext>
            </a:extLst>
          </p:cNvPr>
          <p:cNvSpPr txBox="1">
            <a:spLocks/>
          </p:cNvSpPr>
          <p:nvPr/>
        </p:nvSpPr>
        <p:spPr>
          <a:xfrm>
            <a:off x="612775" y="1534796"/>
            <a:ext cx="504105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/>
              <a:buNone/>
            </a:pPr>
            <a:r>
              <a:rPr lang="de-DE" sz="1800" dirty="0"/>
              <a:t>Literatur:</a:t>
            </a:r>
            <a:endParaRPr lang="de-DE" sz="1400" dirty="0"/>
          </a:p>
          <a:p>
            <a:pPr marL="319088" indent="-319088">
              <a:lnSpc>
                <a:spcPct val="120000"/>
              </a:lnSpc>
            </a:pPr>
            <a:r>
              <a:rPr lang="de-DE" sz="1400" dirty="0"/>
              <a:t>Neuerscheinung 2021:</a:t>
            </a:r>
          </a:p>
          <a:p>
            <a:pPr marL="319088" indent="-319088">
              <a:lnSpc>
                <a:spcPct val="120000"/>
              </a:lnSpc>
            </a:pPr>
            <a:r>
              <a:rPr lang="de-DE" sz="1400" dirty="0"/>
              <a:t>Coenen-Marx, „Die Neuentdeckung der Gemeinschaft: Chancen und Herausforderungen für Kirche, Quartier und Pflege“, Vandenhoeck &amp; Ruprecht, erscheint 12. April 2021</a:t>
            </a:r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0" indent="0">
              <a:lnSpc>
                <a:spcPct val="120000"/>
              </a:lnSpc>
              <a:buNone/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0" indent="0">
              <a:lnSpc>
                <a:spcPct val="120000"/>
              </a:lnSpc>
              <a:buFont typeface="Wingdings"/>
              <a:buNone/>
            </a:pPr>
            <a:endParaRPr lang="de-DE" sz="1400" dirty="0"/>
          </a:p>
          <a:p>
            <a:pPr>
              <a:lnSpc>
                <a:spcPct val="120000"/>
              </a:lnSpc>
            </a:pPr>
            <a:endParaRPr lang="de-DE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484266-CFAF-4782-AF4D-9C92E115B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34" y="1809968"/>
            <a:ext cx="1584338" cy="236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21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49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3BA90EE2-5C13-48D3-B583-5B425B63CBBC}"/>
              </a:ext>
            </a:extLst>
          </p:cNvPr>
          <p:cNvSpPr txBox="1">
            <a:spLocks/>
          </p:cNvSpPr>
          <p:nvPr/>
        </p:nvSpPr>
        <p:spPr>
          <a:xfrm>
            <a:off x="612775" y="1560444"/>
            <a:ext cx="504105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/>
              <a:buNone/>
            </a:pPr>
            <a:r>
              <a:rPr lang="de-DE" sz="1800" dirty="0"/>
              <a:t>Literatur:</a:t>
            </a:r>
          </a:p>
          <a:p>
            <a:pPr marL="319088" indent="-319088">
              <a:lnSpc>
                <a:spcPct val="120000"/>
              </a:lnSpc>
            </a:pPr>
            <a:r>
              <a:rPr lang="de-DE" sz="1400" dirty="0"/>
              <a:t>Coenen-Marx, Cornelia: Die Seele des Sozialen. Diakonische Energien für den sozialen Zusammenhalt. Göttingen, Vandenhoeck &amp; Ruprecht 2013</a:t>
            </a:r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r>
              <a:rPr lang="de-DE" sz="1400" dirty="0"/>
              <a:t>Coenen-Marx, Cornelia: Aufbrüche in Umbrüchen. Christsein und Kirche in der Transformation. Göttingen, Edition Ruprecht 2016</a:t>
            </a:r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>
              <a:lnSpc>
                <a:spcPct val="120000"/>
              </a:lnSpc>
            </a:pPr>
            <a:endParaRPr lang="de-DE" sz="14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A8401A8-B875-4A6D-8BDB-9849ABB6DB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03" y="1704341"/>
            <a:ext cx="1361387" cy="206484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C459B13-8BD3-456D-8B72-F4D3E9BAFC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03" y="4121239"/>
            <a:ext cx="1556994" cy="1790543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EC57F903-4E13-42C2-989F-100FD14EDEA9}"/>
              </a:ext>
            </a:extLst>
          </p:cNvPr>
          <p:cNvSpPr txBox="1">
            <a:spLocks/>
          </p:cNvSpPr>
          <p:nvPr/>
        </p:nvSpPr>
        <p:spPr>
          <a:xfrm>
            <a:off x="497309" y="171792"/>
            <a:ext cx="864669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5459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65600A8-C856-0588-C1AA-30DDBAF440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DE33446-9888-15A9-8CC6-253AD7421B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0607C177-490A-34BE-3B08-7994709406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EC8687A7-60DD-F9A8-3172-B3C060916A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C300DDB-03E5-34FA-A61B-DC1C29659E0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8103" y="1552200"/>
            <a:ext cx="6032546" cy="398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22">
            <a:extLst>
              <a:ext uri="{FF2B5EF4-FFF2-40B4-BE49-F238E27FC236}">
                <a16:creationId xmlns:a16="http://schemas.microsoft.com/office/drawing/2014/main" id="{551DE715-AE2A-5B5D-D138-AC83D13D0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5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A762635B-7084-BCCB-C032-F6F41ACDBD2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8817" y="1575057"/>
            <a:ext cx="185158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1. Kapitel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Das Engagement boomt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überrascht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039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50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04C55DE-E377-4CD9-A5C8-AC350356E97C}"/>
              </a:ext>
            </a:extLst>
          </p:cNvPr>
          <p:cNvSpPr txBox="1">
            <a:spLocks/>
          </p:cNvSpPr>
          <p:nvPr/>
        </p:nvSpPr>
        <p:spPr>
          <a:xfrm>
            <a:off x="612775" y="1560444"/>
            <a:ext cx="504105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/>
              <a:buNone/>
            </a:pPr>
            <a:r>
              <a:rPr lang="de-DE" sz="1800" dirty="0"/>
              <a:t>Literatur:</a:t>
            </a:r>
            <a:endParaRPr lang="de-DE" sz="1400" dirty="0"/>
          </a:p>
          <a:p>
            <a:pPr marL="319088" indent="-319088">
              <a:lnSpc>
                <a:spcPct val="120000"/>
              </a:lnSpc>
            </a:pPr>
            <a:r>
              <a:rPr lang="de-DE" sz="1400" dirty="0"/>
              <a:t>Coenen-Marx, Cornelia / Hofmann, Beate : Symphonie – Drama – Powerplay. Zum Zusammenspiel von Haupt- und Ehrenamt in der Kirche. Stuttgart, Kohlhammer 2017</a:t>
            </a:r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r>
              <a:rPr lang="de-DE" sz="1400" dirty="0"/>
              <a:t>Coenen-Marx, Cornelia: Noch einmal ist alles offen - Das Geschenk des Älterwerdens. München 2016</a:t>
            </a:r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319088" indent="-319088">
              <a:lnSpc>
                <a:spcPct val="120000"/>
              </a:lnSpc>
            </a:pPr>
            <a:endParaRPr lang="de-DE" sz="1400" dirty="0"/>
          </a:p>
          <a:p>
            <a:pPr marL="0" indent="0">
              <a:lnSpc>
                <a:spcPct val="120000"/>
              </a:lnSpc>
              <a:buFont typeface="Wingdings"/>
              <a:buNone/>
            </a:pPr>
            <a:endParaRPr lang="de-DE" sz="1400" dirty="0"/>
          </a:p>
          <a:p>
            <a:pPr>
              <a:lnSpc>
                <a:spcPct val="120000"/>
              </a:lnSpc>
            </a:pPr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4AB542-9BE8-49D7-B896-EF9D4CCDCA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19" y="1745899"/>
            <a:ext cx="1270042" cy="19114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5D5CEC6-CB4F-43D8-B011-DD4F9BCD3D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18" y="3889420"/>
            <a:ext cx="1270043" cy="20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66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8F39A-3C01-BD46-B0BC-6D8B795A3520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FEEC9-7F1F-4262-A4BA-CF6DAEE8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354"/>
            <a:ext cx="8153400" cy="990600"/>
          </a:xfrm>
        </p:spPr>
        <p:txBody>
          <a:bodyPr>
            <a:noAutofit/>
          </a:bodyPr>
          <a:lstStyle/>
          <a:p>
            <a:r>
              <a:rPr lang="de-DE" sz="3000" dirty="0"/>
              <a:t>Vielen Dank für Ihre Aufmerksamkeit!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175A04-6D27-4F75-BCE3-5B44772F4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85" y="1596958"/>
            <a:ext cx="1652159" cy="4275941"/>
          </a:xfrm>
          <a:prstGeom prst="rect">
            <a:avLst/>
          </a:prstGeom>
        </p:spPr>
      </p:pic>
      <p:sp>
        <p:nvSpPr>
          <p:cNvPr id="2" name="Inhaltsplatzhalter 6">
            <a:extLst>
              <a:ext uri="{FF2B5EF4-FFF2-40B4-BE49-F238E27FC236}">
                <a16:creationId xmlns:a16="http://schemas.microsoft.com/office/drawing/2014/main" id="{E85699E3-4D56-E0DB-CC95-4A05785D3CA6}"/>
              </a:ext>
            </a:extLst>
          </p:cNvPr>
          <p:cNvSpPr txBox="1">
            <a:spLocks/>
          </p:cNvSpPr>
          <p:nvPr/>
        </p:nvSpPr>
        <p:spPr>
          <a:xfrm>
            <a:off x="2362200" y="1600582"/>
            <a:ext cx="6400800" cy="4139648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Cornelia Coenen-Marx OKR a. 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Pastorin und Autorin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Garbsen-Osterwald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Web	www.seele-und-sorge.de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Mail 	coenen-marx@seele-und-sorge.de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 	0160 944 344 56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„Seele-und-Sorge“-Newsletter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können Sie hier bestellen: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coenen-marx@seele-und-sorge.de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office@seele-und-sorge.de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0C227"/>
              </a:buClr>
              <a:buSzPct val="60000"/>
              <a:buFont typeface="Wingdings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83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90" y="1585522"/>
            <a:ext cx="6483130" cy="3864182"/>
          </a:xfrm>
        </p:spPr>
      </p:pic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E27BD7A7-8D72-27FF-F2C6-704EEC296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6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1B952412-9C3B-1AB9-E7C1-90C36B67B0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8817" y="1575057"/>
            <a:ext cx="185158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1. Kapitel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Das Engagement boomt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überrascht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0447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1">
            <a:extLst>
              <a:ext uri="{FF2B5EF4-FFF2-40B4-BE49-F238E27FC236}">
                <a16:creationId xmlns:a16="http://schemas.microsoft.com/office/drawing/2014/main" id="{EF99D702-FDFF-6865-B111-A4C9B0D11A5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94" y="2254800"/>
            <a:ext cx="5590637" cy="2494753"/>
          </a:xfrm>
        </p:spPr>
      </p:pic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02D559C2-72B1-5E2E-F1A1-CFF25E186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7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8798B5E2-E91F-50A8-9E72-464021D710D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8817" y="1575057"/>
            <a:ext cx="185158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1. Kapitel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Das Engagement boomt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überrascht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693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02D559C2-72B1-5E2E-F1A1-CFF25E186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8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F22F02-AEDF-A3DC-36AF-D9C7435550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488677" y="1604376"/>
            <a:ext cx="5948314" cy="294877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de-DE" sz="1800" dirty="0">
                <a:latin typeface="+mj-lt"/>
              </a:rPr>
              <a:t>Eine Allensbach-Untersuchung zum </a:t>
            </a:r>
            <a:r>
              <a:rPr lang="de-DE" sz="1800" b="1" dirty="0">
                <a:latin typeface="+mj-lt"/>
              </a:rPr>
              <a:t>Engagement in der Flüchtlingshilfe </a:t>
            </a:r>
            <a:r>
              <a:rPr lang="de-DE" sz="1800" dirty="0">
                <a:latin typeface="+mj-lt"/>
              </a:rPr>
              <a:t>vom April 2017 differenziert: 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dirty="0"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solidFill>
                  <a:srgbClr val="FF0000"/>
                </a:solidFill>
                <a:latin typeface="+mj-lt"/>
              </a:rPr>
              <a:t>40 Prozent der Engagierten arbeiteten in Gruppen, die sich ausschließlich zu diesem Zweck gegründet haben </a:t>
            </a:r>
            <a:r>
              <a:rPr lang="de-DE" sz="1800" dirty="0">
                <a:latin typeface="+mj-lt"/>
              </a:rPr>
              <a:t>- ohne Rechtsform, mit flachen Hierarchien und einem hohen Maß an Beteiligungsmöglichkeiten. 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b="1" dirty="0">
                <a:solidFill>
                  <a:srgbClr val="FF0000"/>
                </a:solidFill>
                <a:latin typeface="+mj-lt"/>
              </a:rPr>
              <a:t>23 Prozent haben sich auf eigene Faust engagiert.</a:t>
            </a:r>
          </a:p>
          <a:p>
            <a:endParaRPr lang="de-DE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F71405BC-D2B6-75C1-DA3B-130D1438014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8817" y="1575057"/>
            <a:ext cx="185158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1. Kapitel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Das Engagement boomt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überrascht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868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2">
            <a:extLst>
              <a:ext uri="{FF2B5EF4-FFF2-40B4-BE49-F238E27FC236}">
                <a16:creationId xmlns:a16="http://schemas.microsoft.com/office/drawing/2014/main" id="{02D559C2-72B1-5E2E-F1A1-CFF25E186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A08F39A-3C01-BD46-B0BC-6D8B795A3520}" type="slidenum">
              <a:rPr kumimoji="0" lang="en-US" smtClean="0"/>
              <a:pPr algn="ctr" eaLnBrk="1" latinLnBrk="0" hangingPunct="1"/>
              <a:t>9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12A4BD09-0785-FEF3-D9E8-D94AE099EBD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76" y="1714445"/>
            <a:ext cx="6655324" cy="350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9BA4FD8E-C5E0-0D33-46BF-53DB7899B9D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8817" y="1575057"/>
            <a:ext cx="1851580" cy="43880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1. Kapitel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Das Engagement boomt 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und überrascht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05821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thea">
  <a:themeElements>
    <a:clrScheme name="Benutzerdefiniert 9">
      <a:dk1>
        <a:sysClr val="windowText" lastClr="000000"/>
      </a:dk1>
      <a:lt1>
        <a:sysClr val="window" lastClr="FFFFFF"/>
      </a:lt1>
      <a:dk2>
        <a:srgbClr val="CF921F"/>
      </a:dk2>
      <a:lt2>
        <a:srgbClr val="EBDDC3"/>
      </a:lt2>
      <a:accent1>
        <a:srgbClr val="CF921F"/>
      </a:accent1>
      <a:accent2>
        <a:srgbClr val="B0C22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CF921F"/>
      </a:hlink>
      <a:folHlink>
        <a:srgbClr val="CF921F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stP" id="{9A3F75BF-E3B1-4AC0-9EA4-4966F3B63EBD}" vid="{0B81CA8F-CA06-495A-8200-6926F41E7EA6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Galathea">
  <a:themeElements>
    <a:clrScheme name="Benutzerdefiniert 9">
      <a:dk1>
        <a:sysClr val="windowText" lastClr="000000"/>
      </a:dk1>
      <a:lt1>
        <a:sysClr val="window" lastClr="FFFFFF"/>
      </a:lt1>
      <a:dk2>
        <a:srgbClr val="CF921F"/>
      </a:dk2>
      <a:lt2>
        <a:srgbClr val="EBDDC3"/>
      </a:lt2>
      <a:accent1>
        <a:srgbClr val="CF921F"/>
      </a:accent1>
      <a:accent2>
        <a:srgbClr val="B0C22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CF921F"/>
      </a:hlink>
      <a:folHlink>
        <a:srgbClr val="CF921F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stP" id="{9A3F75BF-E3B1-4AC0-9EA4-4966F3B63EBD}" vid="{0B81CA8F-CA06-495A-8200-6926F41E7EA6}"/>
    </a:ext>
  </a:extLst>
</a:theme>
</file>

<file path=ppt/theme/theme4.xml><?xml version="1.0" encoding="utf-8"?>
<a:theme xmlns:a="http://schemas.openxmlformats.org/drawingml/2006/main" name="2_Galathea">
  <a:themeElements>
    <a:clrScheme name="Benutzerdefiniert 9">
      <a:dk1>
        <a:sysClr val="windowText" lastClr="000000"/>
      </a:dk1>
      <a:lt1>
        <a:sysClr val="window" lastClr="FFFFFF"/>
      </a:lt1>
      <a:dk2>
        <a:srgbClr val="CF921F"/>
      </a:dk2>
      <a:lt2>
        <a:srgbClr val="EBDDC3"/>
      </a:lt2>
      <a:accent1>
        <a:srgbClr val="CF921F"/>
      </a:accent1>
      <a:accent2>
        <a:srgbClr val="B0C22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CF921F"/>
      </a:hlink>
      <a:folHlink>
        <a:srgbClr val="CF921F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stP" id="{9A3F75BF-E3B1-4AC0-9EA4-4966F3B63EBD}" vid="{0B81CA8F-CA06-495A-8200-6926F41E7EA6}"/>
    </a:ext>
  </a:extLst>
</a:theme>
</file>

<file path=ppt/theme/theme5.xml><?xml version="1.0" encoding="utf-8"?>
<a:theme xmlns:a="http://schemas.openxmlformats.org/drawingml/2006/main" name="1_Galathea">
  <a:themeElements>
    <a:clrScheme name="Benutzerdefiniert 9">
      <a:dk1>
        <a:sysClr val="windowText" lastClr="000000"/>
      </a:dk1>
      <a:lt1>
        <a:sysClr val="window" lastClr="FFFFFF"/>
      </a:lt1>
      <a:dk2>
        <a:srgbClr val="CF921F"/>
      </a:dk2>
      <a:lt2>
        <a:srgbClr val="EBDDC3"/>
      </a:lt2>
      <a:accent1>
        <a:srgbClr val="CF921F"/>
      </a:accent1>
      <a:accent2>
        <a:srgbClr val="B0C22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CF921F"/>
      </a:hlink>
      <a:folHlink>
        <a:srgbClr val="CF921F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stP" id="{9A3F75BF-E3B1-4AC0-9EA4-4966F3B63EBD}" vid="{0B81CA8F-CA06-495A-8200-6926F41E7EA6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testP</Template>
  <TotalTime>0</TotalTime>
  <Words>2972</Words>
  <Application>Microsoft Office PowerPoint</Application>
  <PresentationFormat>Bildschirmpräsentation (4:3)</PresentationFormat>
  <Paragraphs>479</Paragraphs>
  <Slides>51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51</vt:i4>
      </vt:variant>
    </vt:vector>
  </HeadingPairs>
  <TitlesOfParts>
    <vt:vector size="61" baseType="lpstr">
      <vt:lpstr>Arial</vt:lpstr>
      <vt:lpstr>Calibri</vt:lpstr>
      <vt:lpstr>Calibri Light</vt:lpstr>
      <vt:lpstr>Wingdings</vt:lpstr>
      <vt:lpstr>Wingdings 2</vt:lpstr>
      <vt:lpstr>Galathea</vt:lpstr>
      <vt:lpstr>Benutzerdefiniertes Design</vt:lpstr>
      <vt:lpstr>3_Galathea</vt:lpstr>
      <vt:lpstr>2_Galathea</vt:lpstr>
      <vt:lpstr>1_Galathea</vt:lpstr>
      <vt:lpstr>Zwischen politischem Einfluss und Zeitknappheit - Die Zukunft von Ehrenamts-Organisationen gestalten!</vt:lpstr>
      <vt:lpstr>PowerPoint-Präsentation</vt:lpstr>
      <vt:lpstr>     1. Das Engagement boomt - und überrascht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2. Neue Netzwerke - nicht nur im Quartier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3. Klassisches Ehrenamt - und neue Perspektiven 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4. Ämter auf dem Prüfstand - es wird eng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5. Ehrenamt und/oder Engagement        </vt:lpstr>
      <vt:lpstr>PowerPoint-Präsentation</vt:lpstr>
      <vt:lpstr>PowerPoint-Präsentation</vt:lpstr>
      <vt:lpstr>PowerPoint-Präsentation</vt:lpstr>
      <vt:lpstr>PowerPoint-Präsentation</vt:lpstr>
      <vt:lpstr>      6. Nur Mut - was es jetzt braucht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Diakonische Führung als Reflexivität</dc:title>
  <dc:creator>Cornelia Coenen-Mark</dc:creator>
  <cp:lastModifiedBy>Cornelia Coenen-Marx</cp:lastModifiedBy>
  <cp:revision>166</cp:revision>
  <dcterms:created xsi:type="dcterms:W3CDTF">2019-11-15T10:12:15Z</dcterms:created>
  <dcterms:modified xsi:type="dcterms:W3CDTF">2023-09-04T16:42:29Z</dcterms:modified>
</cp:coreProperties>
</file>