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75" r:id="rId2"/>
    <p:sldId id="277" r:id="rId3"/>
    <p:sldId id="285" r:id="rId4"/>
    <p:sldId id="286" r:id="rId5"/>
    <p:sldId id="300" r:id="rId6"/>
    <p:sldId id="304" r:id="rId7"/>
    <p:sldId id="301" r:id="rId8"/>
    <p:sldId id="299" r:id="rId9"/>
    <p:sldId id="289" r:id="rId10"/>
    <p:sldId id="302" r:id="rId11"/>
    <p:sldId id="303" r:id="rId12"/>
    <p:sldId id="290" r:id="rId13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94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75"/>
    <p:restoredTop sz="67840" autoAdjust="0"/>
  </p:normalViewPr>
  <p:slideViewPr>
    <p:cSldViewPr snapToGrid="0" snapToObjects="1" showGuides="1">
      <p:cViewPr varScale="1">
        <p:scale>
          <a:sx n="88" d="100"/>
          <a:sy n="88" d="100"/>
        </p:scale>
        <p:origin x="1368" y="67"/>
      </p:cViewPr>
      <p:guideLst>
        <p:guide orient="horz" pos="1094"/>
        <p:guide pos="4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406" cy="497413"/>
          </a:xfrm>
          <a:prstGeom prst="rect">
            <a:avLst/>
          </a:prstGeom>
        </p:spPr>
        <p:txBody>
          <a:bodyPr vert="horz" lIns="88203" tIns="44102" rIns="88203" bIns="44102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750" y="0"/>
            <a:ext cx="2945405" cy="497413"/>
          </a:xfrm>
          <a:prstGeom prst="rect">
            <a:avLst/>
          </a:prstGeom>
        </p:spPr>
        <p:txBody>
          <a:bodyPr vert="horz" lIns="88203" tIns="44102" rIns="88203" bIns="44102" rtlCol="0"/>
          <a:lstStyle>
            <a:lvl1pPr algn="r">
              <a:defRPr sz="1200"/>
            </a:lvl1pPr>
          </a:lstStyle>
          <a:p>
            <a:fld id="{25F51D64-FDE4-4551-9DB2-17FD6EB50C4F}" type="datetimeFigureOut">
              <a:rPr lang="de-DE" smtClean="0"/>
              <a:t>17.06.2022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0813"/>
            <a:ext cx="2945406" cy="497413"/>
          </a:xfrm>
          <a:prstGeom prst="rect">
            <a:avLst/>
          </a:prstGeom>
        </p:spPr>
        <p:txBody>
          <a:bodyPr vert="horz" lIns="88203" tIns="44102" rIns="88203" bIns="44102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750" y="9430813"/>
            <a:ext cx="2945405" cy="497413"/>
          </a:xfrm>
          <a:prstGeom prst="rect">
            <a:avLst/>
          </a:prstGeom>
        </p:spPr>
        <p:txBody>
          <a:bodyPr vert="horz" lIns="88203" tIns="44102" rIns="88203" bIns="44102" rtlCol="0" anchor="b"/>
          <a:lstStyle>
            <a:lvl1pPr algn="r">
              <a:defRPr sz="1200"/>
            </a:lvl1pPr>
          </a:lstStyle>
          <a:p>
            <a:fld id="{9DB5002B-2B26-4CC6-9D63-CBFA789CC1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4220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r">
              <a:defRPr sz="1300"/>
            </a:lvl1pPr>
          </a:lstStyle>
          <a:p>
            <a:fld id="{E2BD93AC-2E2A-9144-ADE5-AF4E314D4245}" type="datetimeFigureOut">
              <a:rPr lang="de-DE" smtClean="0"/>
              <a:t>17.06.2022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8" tIns="47784" rIns="95568" bIns="47784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5568" tIns="47784" rIns="95568" bIns="47784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r">
              <a:defRPr sz="1300"/>
            </a:lvl1pPr>
          </a:lstStyle>
          <a:p>
            <a:fld id="{21903A53-77E4-5D47-BC4F-F56904F30BE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4845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-4" y="1152000"/>
            <a:ext cx="9144004" cy="541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/>
          </a:p>
        </p:txBody>
      </p:sp>
      <p:sp>
        <p:nvSpPr>
          <p:cNvPr id="14" name="Rechteck 13"/>
          <p:cNvSpPr/>
          <p:nvPr userDrawn="1"/>
        </p:nvSpPr>
        <p:spPr>
          <a:xfrm>
            <a:off x="7704000" y="1152000"/>
            <a:ext cx="1440000" cy="541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0"/>
            <a:ext cx="9144000" cy="86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BBE6-701F-264D-876A-E051F051AB2A}" type="datetime1">
              <a:rPr lang="de-DE" smtClean="0"/>
              <a:t>17.06.2022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B12B-90A8-EC4D-8070-1F4E560D5553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-2" y="0"/>
            <a:ext cx="5328000" cy="86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/>
          </a:p>
        </p:txBody>
      </p:sp>
      <p:sp>
        <p:nvSpPr>
          <p:cNvPr id="9" name="Rechteck 8"/>
          <p:cNvSpPr/>
          <p:nvPr userDrawn="1"/>
        </p:nvSpPr>
        <p:spPr>
          <a:xfrm>
            <a:off x="0" y="0"/>
            <a:ext cx="1728000" cy="86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/>
          </a:p>
        </p:txBody>
      </p:sp>
      <p:sp>
        <p:nvSpPr>
          <p:cNvPr id="10" name="Rechteck 9"/>
          <p:cNvSpPr/>
          <p:nvPr userDrawn="1"/>
        </p:nvSpPr>
        <p:spPr>
          <a:xfrm>
            <a:off x="0" y="864000"/>
            <a:ext cx="9144000" cy="288000"/>
          </a:xfrm>
          <a:prstGeom prst="rect">
            <a:avLst/>
          </a:prstGeom>
          <a:solidFill>
            <a:srgbClr val="0031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-3" y="864000"/>
            <a:ext cx="3888000" cy="288000"/>
          </a:xfrm>
          <a:prstGeom prst="rect">
            <a:avLst/>
          </a:prstGeom>
          <a:solidFill>
            <a:srgbClr val="456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/>
          </a:p>
        </p:txBody>
      </p:sp>
      <p:sp>
        <p:nvSpPr>
          <p:cNvPr id="15" name="Titel 1"/>
          <p:cNvSpPr>
            <a:spLocks noGrp="1"/>
          </p:cNvSpPr>
          <p:nvPr>
            <p:ph type="ctrTitle"/>
          </p:nvPr>
        </p:nvSpPr>
        <p:spPr>
          <a:xfrm>
            <a:off x="1260000" y="1123200"/>
            <a:ext cx="6480000" cy="2387600"/>
          </a:xfrm>
        </p:spPr>
        <p:txBody>
          <a:bodyPr anchor="b"/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6" name="Untertitel 2"/>
          <p:cNvSpPr>
            <a:spLocks noGrp="1"/>
          </p:cNvSpPr>
          <p:nvPr>
            <p:ph type="subTitle" idx="1"/>
          </p:nvPr>
        </p:nvSpPr>
        <p:spPr>
          <a:xfrm>
            <a:off x="1260000" y="3733200"/>
            <a:ext cx="6480000" cy="1655762"/>
          </a:xfr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pic>
        <p:nvPicPr>
          <p:cNvPr id="17" name="Picture 3" descr="Q:\04_Logo\_HWK_Logo_ab_05_2017\HWK Logos Small\Logo_PNG\HWK_Hamburg_RGB_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582" y="90435"/>
            <a:ext cx="2489718" cy="898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F02FC-E1C2-514B-AF71-909B3170E04A}" type="datetime1">
              <a:rPr lang="de-DE" smtClean="0"/>
              <a:t>17.06.2022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B12B-90A8-EC4D-8070-1F4E560D5553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9" name="Diagrammplatzhalter 7"/>
          <p:cNvSpPr>
            <a:spLocks noGrp="1"/>
          </p:cNvSpPr>
          <p:nvPr>
            <p:ph type="chart" sz="quarter" idx="13"/>
          </p:nvPr>
        </p:nvSpPr>
        <p:spPr>
          <a:xfrm>
            <a:off x="576001" y="2160000"/>
            <a:ext cx="7992000" cy="4351337"/>
          </a:xfrm>
        </p:spPr>
        <p:txBody>
          <a:bodyPr/>
          <a:lstStyle/>
          <a:p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864000"/>
            <a:ext cx="3852000" cy="9612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01" y="2160000"/>
            <a:ext cx="3851999" cy="40500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F1CD-164A-BE4C-A6F8-3BB1EBDE83EC}" type="datetime1">
              <a:rPr lang="de-DE" smtClean="0"/>
              <a:t>17.06.2022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B12B-90A8-EC4D-8070-1F4E560D5553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1" name="Diagrammplatzhalter 7"/>
          <p:cNvSpPr>
            <a:spLocks noGrp="1"/>
          </p:cNvSpPr>
          <p:nvPr>
            <p:ph type="chart" sz="quarter" idx="15"/>
          </p:nvPr>
        </p:nvSpPr>
        <p:spPr>
          <a:xfrm>
            <a:off x="4716002" y="863600"/>
            <a:ext cx="3851997" cy="5346700"/>
          </a:xfrm>
        </p:spPr>
        <p:txBody>
          <a:bodyPr/>
          <a:lstStyle/>
          <a:p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006D-EFEB-A043-BFCC-3FBE7760FF17}" type="datetime1">
              <a:rPr lang="de-DE" smtClean="0"/>
              <a:t>17.06.2022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B12B-90A8-EC4D-8070-1F4E560D5553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0" name="Tabellenplatzhalter 6"/>
          <p:cNvSpPr>
            <a:spLocks noGrp="1"/>
          </p:cNvSpPr>
          <p:nvPr>
            <p:ph type="tbl" sz="quarter" idx="14"/>
          </p:nvPr>
        </p:nvSpPr>
        <p:spPr>
          <a:xfrm>
            <a:off x="576000" y="2160000"/>
            <a:ext cx="7992000" cy="4351338"/>
          </a:xfrm>
        </p:spPr>
        <p:txBody>
          <a:bodyPr/>
          <a:lstStyle/>
          <a:p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auf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/>
          <p:cNvSpPr>
            <a:spLocks noGrp="1"/>
          </p:cNvSpPr>
          <p:nvPr>
            <p:ph type="pic" sz="quarter" idx="16"/>
          </p:nvPr>
        </p:nvSpPr>
        <p:spPr>
          <a:xfrm>
            <a:off x="0" y="-1"/>
            <a:ext cx="9144000" cy="6570001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864001" y="1944000"/>
            <a:ext cx="7703999" cy="1152000"/>
          </a:xfrm>
        </p:spPr>
        <p:txBody>
          <a:bodyPr anchor="t" anchorCtr="0"/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7" name="Textplatzhalter 17"/>
          <p:cNvSpPr>
            <a:spLocks noGrp="1"/>
          </p:cNvSpPr>
          <p:nvPr>
            <p:ph type="body" sz="quarter" idx="15"/>
          </p:nvPr>
        </p:nvSpPr>
        <p:spPr>
          <a:xfrm>
            <a:off x="0" y="1944000"/>
            <a:ext cx="576000" cy="1152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000">
                <a:solidFill>
                  <a:schemeClr val="accent5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B9A4CD66-7CA8-D64D-9657-471E84BC9641}" type="datetime1">
              <a:rPr lang="de-DE" smtClean="0"/>
              <a:t>17.06.2022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322BB12B-90A8-EC4D-8070-1F4E560D555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>
        <p:tmplLst>
          <p:tmpl>
            <p:tnLst>
              <p:par>
                <p:cTn presetID="2" presetClass="entr" presetSubtype="8" decel="5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auf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9689-8DF6-2E48-A6BE-6EA1EE13B711}" type="datetime1">
              <a:rPr lang="de-DE" smtClean="0"/>
              <a:t>17.06.2022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B12B-90A8-EC4D-8070-1F4E560D5553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864001" y="1944000"/>
            <a:ext cx="7703999" cy="1152000"/>
          </a:xfrm>
        </p:spPr>
        <p:txBody>
          <a:bodyPr anchor="t" anchorCtr="0"/>
          <a:lstStyle>
            <a:lvl1pPr algn="l">
              <a:defRPr sz="4200">
                <a:solidFill>
                  <a:schemeClr val="accent5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7" name="Textplatzhalter 17"/>
          <p:cNvSpPr>
            <a:spLocks noGrp="1"/>
          </p:cNvSpPr>
          <p:nvPr>
            <p:ph type="body" sz="quarter" idx="15"/>
          </p:nvPr>
        </p:nvSpPr>
        <p:spPr>
          <a:xfrm>
            <a:off x="0" y="1944000"/>
            <a:ext cx="576000" cy="1152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000">
                <a:solidFill>
                  <a:schemeClr val="accent5"/>
                </a:solidFill>
              </a:defRPr>
            </a:lvl1pPr>
          </a:lstStyle>
          <a:p>
            <a:pPr lvl="0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>
        <p:tmplLst>
          <p:tmpl>
            <p:tnLst>
              <p:par>
                <p:cTn presetID="2" presetClass="entr" presetSubtype="8" decel="5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1AF3B-D6C1-FF4D-B434-7663D99A51A3}" type="datetime1">
              <a:rPr lang="de-DE" smtClean="0"/>
              <a:t>17.06.2022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B12B-90A8-EC4D-8070-1F4E560D5553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,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01" y="2160000"/>
            <a:ext cx="3851999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F085-14B5-7A40-A7C5-FDDFCE8976F7}" type="datetime1">
              <a:rPr lang="de-DE" smtClean="0"/>
              <a:t>17.06.2022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B12B-90A8-EC4D-8070-1F4E560D5553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716001" y="2160000"/>
            <a:ext cx="3851999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Text, dr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1161-F7F6-814A-899A-278B2BA58E74}" type="datetime1">
              <a:rPr lang="de-DE" smtClean="0"/>
              <a:t>17.06.2022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B12B-90A8-EC4D-8070-1F4E560D5553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576000" y="864001"/>
            <a:ext cx="7992000" cy="720000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Foliennummernplatzhalter 6"/>
          <p:cNvSpPr txBox="1">
            <a:spLocks/>
          </p:cNvSpPr>
          <p:nvPr userDrawn="1"/>
        </p:nvSpPr>
        <p:spPr>
          <a:xfrm>
            <a:off x="8728800" y="6570000"/>
            <a:ext cx="27432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A54703-7B11-304E-913B-E52C2E5950A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Bildplatzhalter 8"/>
          <p:cNvSpPr>
            <a:spLocks noGrp="1"/>
          </p:cNvSpPr>
          <p:nvPr>
            <p:ph type="pic" sz="quarter" idx="13"/>
          </p:nvPr>
        </p:nvSpPr>
        <p:spPr>
          <a:xfrm>
            <a:off x="576000" y="1584000"/>
            <a:ext cx="2541600" cy="18108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6"/>
          </p:nvPr>
        </p:nvSpPr>
        <p:spPr>
          <a:xfrm>
            <a:off x="576000" y="3601329"/>
            <a:ext cx="2541600" cy="24106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32" name="Bildplatzhalter 8"/>
          <p:cNvSpPr>
            <a:spLocks noGrp="1"/>
          </p:cNvSpPr>
          <p:nvPr>
            <p:ph type="pic" sz="quarter" idx="17"/>
          </p:nvPr>
        </p:nvSpPr>
        <p:spPr>
          <a:xfrm>
            <a:off x="3301200" y="1584000"/>
            <a:ext cx="2541600" cy="18108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3" name="Textplatzhalter 12"/>
          <p:cNvSpPr>
            <a:spLocks noGrp="1"/>
          </p:cNvSpPr>
          <p:nvPr>
            <p:ph type="body" sz="quarter" idx="18"/>
          </p:nvPr>
        </p:nvSpPr>
        <p:spPr>
          <a:xfrm>
            <a:off x="3301200" y="3601329"/>
            <a:ext cx="2541600" cy="24106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34" name="Bildplatzhalter 8"/>
          <p:cNvSpPr>
            <a:spLocks noGrp="1"/>
          </p:cNvSpPr>
          <p:nvPr>
            <p:ph type="pic" sz="quarter" idx="19"/>
          </p:nvPr>
        </p:nvSpPr>
        <p:spPr>
          <a:xfrm>
            <a:off x="6026400" y="1584000"/>
            <a:ext cx="2541600" cy="18108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5" name="Textplatzhalter 12"/>
          <p:cNvSpPr>
            <a:spLocks noGrp="1"/>
          </p:cNvSpPr>
          <p:nvPr>
            <p:ph type="body" sz="quarter" idx="20"/>
          </p:nvPr>
        </p:nvSpPr>
        <p:spPr>
          <a:xfrm>
            <a:off x="6026400" y="3601329"/>
            <a:ext cx="2541600" cy="24106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864000"/>
            <a:ext cx="3852000" cy="961200"/>
          </a:xfrm>
        </p:spPr>
        <p:txBody>
          <a:bodyPr/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01" y="2160000"/>
            <a:ext cx="3851999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B87AC-4D09-B14F-9A56-11870B8416AB}" type="datetime1">
              <a:rPr lang="de-DE" smtClean="0"/>
              <a:t>17.06.2022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B12B-90A8-EC4D-8070-1F4E560D5553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0" name="Bildplatzhalter 8"/>
          <p:cNvSpPr>
            <a:spLocks noGrp="1"/>
          </p:cNvSpPr>
          <p:nvPr>
            <p:ph type="pic" sz="quarter" idx="14"/>
          </p:nvPr>
        </p:nvSpPr>
        <p:spPr>
          <a:xfrm>
            <a:off x="4716000" y="0"/>
            <a:ext cx="4427998" cy="6570001"/>
          </a:xfrm>
        </p:spPr>
        <p:txBody>
          <a:bodyPr/>
          <a:lstStyle/>
          <a:p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427998" cy="6570001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6000" y="864000"/>
            <a:ext cx="3852000" cy="961200"/>
          </a:xfrm>
        </p:spPr>
        <p:txBody>
          <a:bodyPr/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6000" y="2160000"/>
            <a:ext cx="3851999" cy="435133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7482-8B83-9B4E-88FD-A59161837CDE}" type="datetime1">
              <a:rPr lang="de-DE" smtClean="0"/>
              <a:t>17.06.2022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B12B-90A8-EC4D-8070-1F4E560D5553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uf Bild, animi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D7F1-4CA0-284B-9E51-75B69C2B83BE}" type="datetime1">
              <a:rPr lang="de-DE" smtClean="0"/>
              <a:t>17.06.2022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B12B-90A8-EC4D-8070-1F4E560D5553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9144000" cy="65700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576000" y="863999"/>
            <a:ext cx="4176000" cy="5273999"/>
          </a:xfrm>
          <a:solidFill>
            <a:schemeClr val="bg1"/>
          </a:solidFill>
        </p:spPr>
        <p:txBody>
          <a:bodyPr lIns="360000" tIns="360000" rIns="360000"/>
          <a:lstStyle/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13" name="Textplatzhalter 2"/>
          <p:cNvSpPr>
            <a:spLocks noGrp="1"/>
          </p:cNvSpPr>
          <p:nvPr>
            <p:ph idx="14"/>
          </p:nvPr>
        </p:nvSpPr>
        <p:spPr>
          <a:xfrm>
            <a:off x="576000" y="2387006"/>
            <a:ext cx="4176000" cy="3747213"/>
          </a:xfrm>
          <a:prstGeom prst="rect">
            <a:avLst/>
          </a:prstGeom>
        </p:spPr>
        <p:txBody>
          <a:bodyPr vert="horz" lIns="360000" tIns="0" rIns="360000" bIns="0" rtlCol="0">
            <a:noAutofit/>
          </a:bodyPr>
          <a:lstStyle>
            <a:lvl1pPr>
              <a:buSzPct val="70000"/>
              <a:defRPr/>
            </a:lvl1pPr>
            <a:lvl2pPr>
              <a:buSzPct val="70000"/>
              <a:defRPr/>
            </a:lvl2pPr>
            <a:lvl3pPr>
              <a:buSzPct val="70000"/>
              <a:defRPr/>
            </a:lvl3pPr>
            <a:lvl4pPr>
              <a:buSzPct val="70000"/>
              <a:defRPr/>
            </a:lvl4pPr>
            <a:lvl5pPr>
              <a:buSzPct val="70000"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8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>
        <p:tmplLst>
          <p:tmpl>
            <p:tnLst>
              <p:par>
                <p:cTn presetID="2" presetClass="entr" presetSubtype="8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6570000"/>
            <a:ext cx="9144000" cy="28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/>
          </a:p>
        </p:txBody>
      </p:sp>
      <p:sp>
        <p:nvSpPr>
          <p:cNvPr id="10" name="Rechteck 9"/>
          <p:cNvSpPr/>
          <p:nvPr userDrawn="1"/>
        </p:nvSpPr>
        <p:spPr>
          <a:xfrm>
            <a:off x="-3" y="6570000"/>
            <a:ext cx="3028953" cy="28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00" y="864000"/>
            <a:ext cx="7992000" cy="961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00" y="2160000"/>
            <a:ext cx="799200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000" y="6570001"/>
            <a:ext cx="20574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23A9E92C-92DB-A646-872B-F6A98F5B711F}" type="datetime1">
              <a:rPr lang="de-DE" smtClean="0"/>
              <a:t>17.06.2022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570001"/>
            <a:ext cx="30861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570001"/>
            <a:ext cx="20574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22BB12B-90A8-EC4D-8070-1F4E560D555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2" name="Picture 3" descr="Q:\04_Logo\_HWK_Logo_ab_05_2017\HWK Logos Small\Logo_PNG\HWK_Hamburg_RGB_S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691" y="-34515"/>
            <a:ext cx="2489718" cy="898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1408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72" r:id="rId3"/>
    <p:sldLayoutId id="2147483662" r:id="rId4"/>
    <p:sldLayoutId id="2147483673" r:id="rId5"/>
    <p:sldLayoutId id="2147483669" r:id="rId6"/>
    <p:sldLayoutId id="2147483675" r:id="rId7"/>
    <p:sldLayoutId id="2147483676" r:id="rId8"/>
    <p:sldLayoutId id="2147483678" r:id="rId9"/>
    <p:sldLayoutId id="2147483679" r:id="rId10"/>
    <p:sldLayoutId id="2147483680" r:id="rId11"/>
    <p:sldLayoutId id="2147483681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073070"/>
          </a:solidFill>
          <a:latin typeface="Calibri" charset="0"/>
          <a:ea typeface="Calibri" charset="0"/>
          <a:cs typeface="Calibri" charset="0"/>
        </a:defRPr>
      </a:lvl1pPr>
    </p:titleStyle>
    <p:bodyStyle>
      <a:lvl1pPr marL="316800" indent="-3168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70000"/>
        <a:buFontTx/>
        <a:buBlip>
          <a:blip r:embed="rId15"/>
        </a:buBlip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000" indent="-327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70000"/>
        <a:buFontTx/>
        <a:buBlip>
          <a:blip r:embed="rId15"/>
        </a:buBlip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00" indent="-2160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70000"/>
        <a:buFontTx/>
        <a:buBlip>
          <a:blip r:embed="rId15"/>
        </a:buBlip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54113" indent="-2232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70000"/>
        <a:buFontTx/>
        <a:buBlip>
          <a:blip r:embed="rId15"/>
        </a:buBlip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8800" indent="-2232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70000"/>
        <a:buFontTx/>
        <a:buBlip>
          <a:blip r:embed="rId15"/>
        </a:buBlip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dmediathek.de/video/report-muenchen/report-muenchen/das-erste/Y3JpZDovL2Rhc2Vyc3RlLmRlL3JlcG9ydCBtw7xuY2hlbi8xNzdmMDNjNi04ZmRhLTQ1OTctOGUwZC01YzYwMmQ1MGE2OGY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4213" y="1260176"/>
            <a:ext cx="6480000" cy="2387600"/>
          </a:xfrm>
        </p:spPr>
        <p:txBody>
          <a:bodyPr/>
          <a:lstStyle/>
          <a:p>
            <a:r>
              <a:rPr lang="de-DE" sz="3600" dirty="0"/>
              <a:t>Tagung der Arbeitnehmer-</a:t>
            </a:r>
            <a:br>
              <a:rPr lang="de-DE" sz="3600" dirty="0"/>
            </a:br>
            <a:r>
              <a:rPr lang="de-DE" sz="3600" dirty="0"/>
              <a:t>Vizepräsidenten der BL Bremen, Hamburg, Hessen, Nds., NRW </a:t>
            </a:r>
            <a:br>
              <a:rPr lang="de-DE" sz="3600" dirty="0"/>
            </a:br>
            <a:r>
              <a:rPr lang="de-DE" sz="3600" dirty="0"/>
              <a:t>am 17. Juni 2022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Bericht der Handwerkskammer Hamburg</a:t>
            </a:r>
            <a:br>
              <a:rPr lang="de-DE" dirty="0"/>
            </a:br>
            <a:r>
              <a:rPr lang="de-DE" dirty="0"/>
              <a:t>Andreas Kuttenkeuler, </a:t>
            </a:r>
            <a:br>
              <a:rPr lang="de-DE" dirty="0"/>
            </a:br>
            <a:r>
              <a:rPr lang="de-DE" dirty="0"/>
              <a:t>Leiter des Aufgabenbereiches Bezirke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D162-D2BB-4C45-BB45-10416C460713}" type="datetime1">
              <a:rPr lang="de-DE" smtClean="0"/>
              <a:t>17.06.2022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B12B-90A8-EC4D-8070-1F4E560D5553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386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506" y="742077"/>
            <a:ext cx="7992000" cy="961200"/>
          </a:xfrm>
        </p:spPr>
        <p:txBody>
          <a:bodyPr/>
          <a:lstStyle/>
          <a:p>
            <a:r>
              <a:rPr lang="de-DE" sz="2000" dirty="0">
                <a:solidFill>
                  <a:schemeClr val="accent3">
                    <a:lumMod val="75000"/>
                  </a:schemeClr>
                </a:solidFill>
              </a:rPr>
              <a:t>Tagung der Arbeitnehmer-Vizepräsidenten der BL Bremen, Hamburg, Hessen, Nds., NRW am 17. Juni 2022</a:t>
            </a:r>
            <a:endParaRPr lang="de-DE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452-96C2-6D47-AB2A-737DF069BB17}" type="datetime1">
              <a:rPr lang="de-DE" smtClean="0"/>
              <a:t>17.06.2022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B12B-90A8-EC4D-8070-1F4E560D5553}" type="slidenum">
              <a:rPr lang="de-DE" smtClean="0"/>
              <a:t>10</a:t>
            </a:fld>
            <a:endParaRPr lang="de-DE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5805A43A-BFBE-4860-905E-BB5FE58E4B42}"/>
              </a:ext>
            </a:extLst>
          </p:cNvPr>
          <p:cNvSpPr txBox="1">
            <a:spLocks/>
          </p:cNvSpPr>
          <p:nvPr/>
        </p:nvSpPr>
        <p:spPr>
          <a:xfrm>
            <a:off x="586274" y="1646357"/>
            <a:ext cx="7992000" cy="4351338"/>
          </a:xfrm>
          <a:prstGeom prst="rect">
            <a:avLst/>
          </a:prstGeom>
        </p:spPr>
        <p:txBody>
          <a:bodyPr/>
          <a:lstStyle>
            <a:lvl1pPr marL="316800" indent="-3168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70000"/>
              <a:buFontTx/>
              <a:buBlip>
                <a:blip r:embed="rId2"/>
              </a:buBlip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4000" indent="-327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70000"/>
              <a:buFontTx/>
              <a:buBlip>
                <a:blip r:embed="rId2"/>
              </a:buBlip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16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70000"/>
              <a:buFontTx/>
              <a:buBlip>
                <a:blip r:embed="rId2"/>
              </a:buBlip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4113" indent="-223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70000"/>
              <a:buFontTx/>
              <a:buBlip>
                <a:blip r:embed="rId2"/>
              </a:buBlip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8800" indent="-223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70000"/>
              <a:buFontTx/>
              <a:buBlip>
                <a:blip r:embed="rId2"/>
              </a:buBlip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>
                <a:solidFill>
                  <a:schemeClr val="accent1"/>
                </a:solidFill>
              </a:rPr>
              <a:t>Verkehrspolitik in FHH: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2400" dirty="0">
                <a:solidFill>
                  <a:schemeClr val="accent1"/>
                </a:solidFill>
              </a:rPr>
              <a:t>Lösungsansatz Kammer:</a:t>
            </a:r>
            <a:br>
              <a:rPr lang="de-DE" sz="2400" dirty="0">
                <a:solidFill>
                  <a:schemeClr val="accent1"/>
                </a:solidFill>
              </a:rPr>
            </a:br>
            <a:r>
              <a:rPr lang="de-DE" sz="2000" dirty="0">
                <a:solidFill>
                  <a:schemeClr val="accent1"/>
                </a:solidFill>
              </a:rPr>
              <a:t>Positionspapier Mobilität und Verkehr in Hamburg (VV, </a:t>
            </a:r>
            <a:r>
              <a:rPr lang="de-DE" sz="2000" dirty="0" smtClean="0">
                <a:solidFill>
                  <a:schemeClr val="accent1"/>
                </a:solidFill>
              </a:rPr>
              <a:t>2020)</a:t>
            </a:r>
            <a:br>
              <a:rPr lang="de-DE" sz="2000" dirty="0" smtClean="0">
                <a:solidFill>
                  <a:schemeClr val="accent1"/>
                </a:solidFill>
              </a:rPr>
            </a:br>
            <a:r>
              <a:rPr lang="de-DE" sz="2000" dirty="0" smtClean="0">
                <a:solidFill>
                  <a:schemeClr val="accent1"/>
                </a:solidFill>
              </a:rPr>
              <a:t>Masterplan </a:t>
            </a:r>
            <a:r>
              <a:rPr lang="de-DE" sz="2000" dirty="0">
                <a:solidFill>
                  <a:schemeClr val="accent1"/>
                </a:solidFill>
              </a:rPr>
              <a:t>Handwerk 2030, Handlungsfeld 6 Mobilität und Verkehr, </a:t>
            </a:r>
            <a:r>
              <a:rPr lang="de-DE" sz="2000" dirty="0" smtClean="0">
                <a:solidFill>
                  <a:schemeClr val="accent1"/>
                </a:solidFill>
              </a:rPr>
              <a:t>22.04.2022</a:t>
            </a:r>
            <a:br>
              <a:rPr lang="de-DE" sz="2000" dirty="0" smtClean="0">
                <a:solidFill>
                  <a:schemeClr val="accent1"/>
                </a:solidFill>
              </a:rPr>
            </a:br>
            <a:r>
              <a:rPr lang="de-DE" sz="2000" dirty="0" smtClean="0">
                <a:solidFill>
                  <a:schemeClr val="accent1"/>
                </a:solidFill>
              </a:rPr>
              <a:t/>
            </a:r>
            <a:br>
              <a:rPr lang="de-DE" sz="2000" dirty="0" smtClean="0">
                <a:solidFill>
                  <a:schemeClr val="accent1"/>
                </a:solidFill>
              </a:rPr>
            </a:br>
            <a:r>
              <a:rPr lang="de-DE" sz="2000" dirty="0" smtClean="0">
                <a:solidFill>
                  <a:schemeClr val="accent1"/>
                </a:solidFill>
              </a:rPr>
              <a:t>Maßnahmen </a:t>
            </a:r>
            <a:r>
              <a:rPr lang="de-DE" sz="2000" dirty="0">
                <a:solidFill>
                  <a:schemeClr val="accent1"/>
                </a:solidFill>
              </a:rPr>
              <a:t>im MPH </a:t>
            </a:r>
            <a:r>
              <a:rPr lang="de-DE" sz="2000" dirty="0" smtClean="0">
                <a:solidFill>
                  <a:schemeClr val="accent1"/>
                </a:solidFill>
              </a:rPr>
              <a:t>2030:</a:t>
            </a:r>
            <a:br>
              <a:rPr lang="de-DE" sz="2000" dirty="0" smtClean="0">
                <a:solidFill>
                  <a:schemeClr val="accent1"/>
                </a:solidFill>
              </a:rPr>
            </a:br>
            <a:r>
              <a:rPr lang="de-DE" sz="2000" dirty="0" smtClean="0">
                <a:solidFill>
                  <a:schemeClr val="accent1"/>
                </a:solidFill>
              </a:rPr>
              <a:t>LBV </a:t>
            </a:r>
            <a:r>
              <a:rPr lang="de-DE" sz="2000" dirty="0">
                <a:solidFill>
                  <a:schemeClr val="accent1"/>
                </a:solidFill>
              </a:rPr>
              <a:t>Online </a:t>
            </a:r>
            <a:r>
              <a:rPr lang="de-DE" sz="2000" dirty="0" smtClean="0">
                <a:solidFill>
                  <a:schemeClr val="accent1"/>
                </a:solidFill>
              </a:rPr>
              <a:t>Antragsverfahren </a:t>
            </a:r>
            <a:r>
              <a:rPr lang="de-DE" sz="2000" dirty="0">
                <a:solidFill>
                  <a:schemeClr val="accent1"/>
                </a:solidFill>
              </a:rPr>
              <a:t>weiterentwickeln und </a:t>
            </a:r>
            <a:r>
              <a:rPr lang="de-DE" sz="2000" dirty="0" smtClean="0">
                <a:solidFill>
                  <a:schemeClr val="accent1"/>
                </a:solidFill>
              </a:rPr>
              <a:t>optimieren.</a:t>
            </a:r>
            <a:r>
              <a:rPr lang="de-DE" sz="2000" dirty="0">
                <a:solidFill>
                  <a:schemeClr val="accent1"/>
                </a:solidFill>
              </a:rPr>
              <a:t/>
            </a:r>
            <a:br>
              <a:rPr lang="de-DE" sz="2000" dirty="0">
                <a:solidFill>
                  <a:schemeClr val="accent1"/>
                </a:solidFill>
              </a:rPr>
            </a:br>
            <a:r>
              <a:rPr lang="de-DE" sz="2000" dirty="0" smtClean="0">
                <a:solidFill>
                  <a:schemeClr val="accent1"/>
                </a:solidFill>
              </a:rPr>
              <a:t>HW-Betriebe </a:t>
            </a:r>
            <a:r>
              <a:rPr lang="de-DE" sz="2000" dirty="0">
                <a:solidFill>
                  <a:schemeClr val="accent1"/>
                </a:solidFill>
              </a:rPr>
              <a:t>in BPG durch betriebsbezogene Parkgenehmigungen </a:t>
            </a:r>
            <a:r>
              <a:rPr lang="de-DE" sz="2000" u="sng" dirty="0">
                <a:solidFill>
                  <a:schemeClr val="accent1"/>
                </a:solidFill>
              </a:rPr>
              <a:t>für alle betriebsnotwendigen </a:t>
            </a:r>
            <a:r>
              <a:rPr lang="de-DE" sz="2000" dirty="0">
                <a:solidFill>
                  <a:schemeClr val="accent1"/>
                </a:solidFill>
              </a:rPr>
              <a:t>Fahrzeuge </a:t>
            </a:r>
            <a:r>
              <a:rPr lang="de-DE" sz="2000" dirty="0" smtClean="0">
                <a:solidFill>
                  <a:schemeClr val="accent1"/>
                </a:solidFill>
              </a:rPr>
              <a:t>sichern.</a:t>
            </a:r>
            <a:r>
              <a:rPr lang="de-DE" sz="2000" dirty="0">
                <a:solidFill>
                  <a:schemeClr val="accent1"/>
                </a:solidFill>
              </a:rPr>
              <a:t/>
            </a:r>
            <a:br>
              <a:rPr lang="de-DE" sz="2000" dirty="0">
                <a:solidFill>
                  <a:schemeClr val="accent1"/>
                </a:solidFill>
              </a:rPr>
            </a:br>
            <a:r>
              <a:rPr lang="de-DE" sz="2000" dirty="0" smtClean="0">
                <a:solidFill>
                  <a:schemeClr val="accent1"/>
                </a:solidFill>
              </a:rPr>
              <a:t>HW-geeignete </a:t>
            </a:r>
            <a:r>
              <a:rPr lang="de-DE" sz="2000" dirty="0">
                <a:solidFill>
                  <a:schemeClr val="accent1"/>
                </a:solidFill>
              </a:rPr>
              <a:t>Parkhäuser in der Innenstadt sowie Bezirkszentren besser kenntlich machen.</a:t>
            </a:r>
            <a:br>
              <a:rPr lang="de-DE" sz="2000" dirty="0">
                <a:solidFill>
                  <a:schemeClr val="accent1"/>
                </a:solidFill>
              </a:rPr>
            </a:br>
            <a:r>
              <a:rPr lang="de-DE" sz="2000" dirty="0">
                <a:solidFill>
                  <a:schemeClr val="accent1"/>
                </a:solidFill>
              </a:rPr>
              <a:t>Geeignete Parkmöglichkeiten für HW-Betriebe in allen Stadtteilen, insbesondere in autoarmen sowie autofreien Quartieren sowie der Innenstadt entwickeln und planen</a:t>
            </a:r>
            <a:br>
              <a:rPr lang="de-DE" sz="2000" dirty="0">
                <a:solidFill>
                  <a:schemeClr val="accent1"/>
                </a:solidFill>
              </a:rPr>
            </a:br>
            <a:endParaRPr lang="de-DE" sz="2000" dirty="0">
              <a:solidFill>
                <a:schemeClr val="accent1"/>
              </a:solidFill>
            </a:endParaRPr>
          </a:p>
          <a:p>
            <a:pPr>
              <a:buFontTx/>
              <a:buChar char="-"/>
            </a:pPr>
            <a:endParaRPr lang="de-DE" sz="2000" dirty="0">
              <a:solidFill>
                <a:schemeClr val="accent1"/>
              </a:solidFill>
            </a:endParaRPr>
          </a:p>
          <a:p>
            <a:pPr>
              <a:buFontTx/>
              <a:buChar char="-"/>
            </a:pPr>
            <a:endParaRPr lang="de-DE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153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506" y="742077"/>
            <a:ext cx="7992000" cy="961200"/>
          </a:xfrm>
        </p:spPr>
        <p:txBody>
          <a:bodyPr/>
          <a:lstStyle/>
          <a:p>
            <a:r>
              <a:rPr lang="de-DE" sz="2000" dirty="0">
                <a:solidFill>
                  <a:schemeClr val="accent3">
                    <a:lumMod val="75000"/>
                  </a:schemeClr>
                </a:solidFill>
              </a:rPr>
              <a:t>Tagung der Arbeitnehmer-Vizepräsidenten der BL Bremen, Hamburg, Hessen, Nds., NRW am 17. Juni 2022</a:t>
            </a:r>
            <a:endParaRPr lang="de-DE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452-96C2-6D47-AB2A-737DF069BB17}" type="datetime1">
              <a:rPr lang="de-DE" smtClean="0"/>
              <a:t>17.06.2022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B12B-90A8-EC4D-8070-1F4E560D5553}" type="slidenum">
              <a:rPr lang="de-DE" smtClean="0"/>
              <a:t>11</a:t>
            </a:fld>
            <a:endParaRPr lang="de-DE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5805A43A-BFBE-4860-905E-BB5FE58E4B42}"/>
              </a:ext>
            </a:extLst>
          </p:cNvPr>
          <p:cNvSpPr txBox="1">
            <a:spLocks/>
          </p:cNvSpPr>
          <p:nvPr/>
        </p:nvSpPr>
        <p:spPr>
          <a:xfrm>
            <a:off x="577565" y="1628939"/>
            <a:ext cx="7992000" cy="4351338"/>
          </a:xfrm>
          <a:prstGeom prst="rect">
            <a:avLst/>
          </a:prstGeom>
        </p:spPr>
        <p:txBody>
          <a:bodyPr/>
          <a:lstStyle>
            <a:lvl1pPr marL="316800" indent="-3168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70000"/>
              <a:buFontTx/>
              <a:buBlip>
                <a:blip r:embed="rId2"/>
              </a:buBlip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4000" indent="-327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70000"/>
              <a:buFontTx/>
              <a:buBlip>
                <a:blip r:embed="rId2"/>
              </a:buBlip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16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70000"/>
              <a:buFontTx/>
              <a:buBlip>
                <a:blip r:embed="rId2"/>
              </a:buBlip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4113" indent="-223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70000"/>
              <a:buFontTx/>
              <a:buBlip>
                <a:blip r:embed="rId2"/>
              </a:buBlip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8800" indent="-223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70000"/>
              <a:buFontTx/>
              <a:buBlip>
                <a:blip r:embed="rId2"/>
              </a:buBlip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>
                <a:solidFill>
                  <a:schemeClr val="accent1"/>
                </a:solidFill>
              </a:rPr>
              <a:t>Verkehrspolitik in FHH: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2400" dirty="0">
                <a:solidFill>
                  <a:schemeClr val="accent1"/>
                </a:solidFill>
              </a:rPr>
              <a:t>Lösungsansatz Kammer - MPH </a:t>
            </a:r>
            <a:r>
              <a:rPr lang="de-DE" sz="2400" dirty="0" smtClean="0">
                <a:solidFill>
                  <a:schemeClr val="accent1"/>
                </a:solidFill>
              </a:rPr>
              <a:t>2030:</a:t>
            </a:r>
            <a:br>
              <a:rPr lang="de-DE" sz="2400" dirty="0" smtClean="0">
                <a:solidFill>
                  <a:schemeClr val="accent1"/>
                </a:solidFill>
              </a:rPr>
            </a:br>
            <a:r>
              <a:rPr lang="de-DE" sz="2000" dirty="0" smtClean="0">
                <a:solidFill>
                  <a:schemeClr val="accent1"/>
                </a:solidFill>
              </a:rPr>
              <a:t>HW-Betriebe </a:t>
            </a:r>
            <a:r>
              <a:rPr lang="de-DE" sz="2000" dirty="0">
                <a:solidFill>
                  <a:schemeClr val="accent1"/>
                </a:solidFill>
              </a:rPr>
              <a:t>bei Baumaßnahmen führzeitig und standardisiert informieren</a:t>
            </a:r>
            <a:br>
              <a:rPr lang="de-DE" sz="2000" dirty="0">
                <a:solidFill>
                  <a:schemeClr val="accent1"/>
                </a:solidFill>
              </a:rPr>
            </a:br>
            <a:r>
              <a:rPr lang="de-DE" sz="2000" dirty="0" smtClean="0">
                <a:solidFill>
                  <a:schemeClr val="accent1"/>
                </a:solidFill>
              </a:rPr>
              <a:t>Anreiz </a:t>
            </a:r>
            <a:r>
              <a:rPr lang="de-DE" sz="2000" dirty="0">
                <a:solidFill>
                  <a:schemeClr val="accent1"/>
                </a:solidFill>
              </a:rPr>
              <a:t>zur Nutzung von elektrisch betriebenen Werkstattwagen im Handwerk schaffen (keine Höchstparkdauer)</a:t>
            </a:r>
            <a:br>
              <a:rPr lang="de-DE" sz="2000" dirty="0">
                <a:solidFill>
                  <a:schemeClr val="accent1"/>
                </a:solidFill>
              </a:rPr>
            </a:br>
            <a:r>
              <a:rPr lang="de-DE" sz="2000" dirty="0" smtClean="0">
                <a:solidFill>
                  <a:schemeClr val="accent1"/>
                </a:solidFill>
              </a:rPr>
              <a:t>Ladeinfrastruktur </a:t>
            </a:r>
            <a:r>
              <a:rPr lang="de-DE" sz="2000" dirty="0">
                <a:solidFill>
                  <a:schemeClr val="accent1"/>
                </a:solidFill>
              </a:rPr>
              <a:t>insbesondere für E-Fahrzeuge weiter ausbauen. </a:t>
            </a:r>
            <a:endParaRPr lang="de-DE" sz="2000" dirty="0"/>
          </a:p>
          <a:p>
            <a:pPr>
              <a:buFont typeface="Symbol" panose="05050102010706020507" pitchFamily="18" charset="2"/>
              <a:buChar char="-"/>
            </a:pPr>
            <a:r>
              <a:rPr lang="de-DE" sz="2400" dirty="0" smtClean="0">
                <a:solidFill>
                  <a:schemeClr val="accent1"/>
                </a:solidFill>
              </a:rPr>
              <a:t>Gespräche:</a:t>
            </a:r>
            <a:br>
              <a:rPr lang="de-DE" sz="2400" dirty="0" smtClean="0">
                <a:solidFill>
                  <a:schemeClr val="accent1"/>
                </a:solidFill>
              </a:rPr>
            </a:br>
            <a:r>
              <a:rPr lang="de-DE" sz="2000" dirty="0" smtClean="0">
                <a:solidFill>
                  <a:schemeClr val="accent1"/>
                </a:solidFill>
              </a:rPr>
              <a:t>Regelaustausch Vwltg. (LBV / BIS)</a:t>
            </a:r>
            <a:br>
              <a:rPr lang="de-DE" sz="2000" dirty="0" smtClean="0">
                <a:solidFill>
                  <a:schemeClr val="accent1"/>
                </a:solidFill>
              </a:rPr>
            </a:br>
            <a:r>
              <a:rPr lang="de-DE" sz="2000" dirty="0" smtClean="0">
                <a:solidFill>
                  <a:schemeClr val="accent1"/>
                </a:solidFill>
              </a:rPr>
              <a:t>Verkehrspolitiker der Parteien</a:t>
            </a:r>
            <a:br>
              <a:rPr lang="de-DE" sz="2000" dirty="0" smtClean="0">
                <a:solidFill>
                  <a:schemeClr val="accent1"/>
                </a:solidFill>
              </a:rPr>
            </a:br>
            <a:r>
              <a:rPr lang="de-DE" sz="2000" dirty="0" smtClean="0">
                <a:solidFill>
                  <a:schemeClr val="accent1"/>
                </a:solidFill>
              </a:rPr>
              <a:t>Verkehrsausschuss der Bürgerschaft</a:t>
            </a:r>
            <a:br>
              <a:rPr lang="de-DE" sz="2000" dirty="0" smtClean="0">
                <a:solidFill>
                  <a:schemeClr val="accent1"/>
                </a:solidFill>
              </a:rPr>
            </a:br>
            <a:r>
              <a:rPr lang="de-DE" sz="2000" dirty="0" smtClean="0">
                <a:solidFill>
                  <a:schemeClr val="accent1"/>
                </a:solidFill>
              </a:rPr>
              <a:t>Fachausschüsse der Bezirksversammlungen </a:t>
            </a:r>
            <a:r>
              <a:rPr lang="de-DE" sz="2000" dirty="0">
                <a:solidFill>
                  <a:schemeClr val="accent1"/>
                </a:solidFill>
              </a:rPr>
              <a:t/>
            </a:r>
            <a:br>
              <a:rPr lang="de-DE" sz="2000" dirty="0">
                <a:solidFill>
                  <a:schemeClr val="accent1"/>
                </a:solidFill>
              </a:rPr>
            </a:br>
            <a:endParaRPr lang="de-DE" sz="2000" dirty="0">
              <a:solidFill>
                <a:schemeClr val="accent1"/>
              </a:solidFill>
            </a:endParaRPr>
          </a:p>
          <a:p>
            <a:pPr>
              <a:buFontTx/>
              <a:buChar char="-"/>
            </a:pPr>
            <a:endParaRPr lang="de-DE" sz="2000" dirty="0">
              <a:solidFill>
                <a:schemeClr val="accent1"/>
              </a:solidFill>
            </a:endParaRPr>
          </a:p>
          <a:p>
            <a:pPr>
              <a:buFontTx/>
              <a:buChar char="-"/>
            </a:pPr>
            <a:endParaRPr lang="de-DE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451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>
                <a:solidFill>
                  <a:schemeClr val="accent3">
                    <a:lumMod val="75000"/>
                  </a:schemeClr>
                </a:solidFill>
              </a:rPr>
              <a:t>Tagung der Arbeitnehmer-Vizepräsidenten der BL Bremen, Hamburg, Hessen, Nds., NRW am 17. Juni 2022</a:t>
            </a:r>
            <a:endParaRPr lang="de-DE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452-96C2-6D47-AB2A-737DF069BB17}" type="datetime1">
              <a:rPr lang="de-DE" smtClean="0"/>
              <a:t>17.06.2022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B12B-90A8-EC4D-8070-1F4E560D5553}" type="slidenum">
              <a:rPr lang="de-DE" smtClean="0"/>
              <a:t>12</a:t>
            </a:fld>
            <a:endParaRPr lang="de-DE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5805A43A-BFBE-4860-905E-BB5FE58E4B42}"/>
              </a:ext>
            </a:extLst>
          </p:cNvPr>
          <p:cNvSpPr txBox="1">
            <a:spLocks/>
          </p:cNvSpPr>
          <p:nvPr/>
        </p:nvSpPr>
        <p:spPr>
          <a:xfrm>
            <a:off x="684213" y="1736725"/>
            <a:ext cx="7992000" cy="4351338"/>
          </a:xfrm>
          <a:prstGeom prst="rect">
            <a:avLst/>
          </a:prstGeom>
        </p:spPr>
        <p:txBody>
          <a:bodyPr/>
          <a:lstStyle>
            <a:lvl1pPr marL="316800" indent="-3168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70000"/>
              <a:buFontTx/>
              <a:buBlip>
                <a:blip r:embed="rId2"/>
              </a:buBlip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4000" indent="-327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70000"/>
              <a:buFontTx/>
              <a:buBlip>
                <a:blip r:embed="rId2"/>
              </a:buBlip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16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70000"/>
              <a:buFontTx/>
              <a:buBlip>
                <a:blip r:embed="rId2"/>
              </a:buBlip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4113" indent="-223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70000"/>
              <a:buFontTx/>
              <a:buBlip>
                <a:blip r:embed="rId2"/>
              </a:buBlip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8800" indent="-223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70000"/>
              <a:buFontTx/>
              <a:buBlip>
                <a:blip r:embed="rId2"/>
              </a:buBlip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de-DE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de-DE" dirty="0">
                <a:solidFill>
                  <a:schemeClr val="accent1"/>
                </a:solidFill>
              </a:rPr>
              <a:t>Dank für Ihre Aufmerksamkeit - Fragen?</a:t>
            </a:r>
          </a:p>
          <a:p>
            <a:pPr marL="0" indent="0">
              <a:buNone/>
            </a:pPr>
            <a:endParaRPr lang="de-DE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de-DE" sz="2000" dirty="0">
                <a:solidFill>
                  <a:schemeClr val="accent1"/>
                </a:solidFill>
              </a:rPr>
              <a:t>Kontakt:</a:t>
            </a:r>
            <a:br>
              <a:rPr lang="de-DE" sz="2000" dirty="0">
                <a:solidFill>
                  <a:schemeClr val="accent1"/>
                </a:solidFill>
              </a:rPr>
            </a:br>
            <a:r>
              <a:rPr lang="de-DE" sz="1400" dirty="0">
                <a:solidFill>
                  <a:schemeClr val="accent1"/>
                </a:solidFill>
              </a:rPr>
              <a:t>Handwerkskammer Hamburg</a:t>
            </a:r>
            <a:br>
              <a:rPr lang="de-DE" sz="1400" dirty="0">
                <a:solidFill>
                  <a:schemeClr val="accent1"/>
                </a:solidFill>
              </a:rPr>
            </a:br>
            <a:r>
              <a:rPr lang="de-DE" sz="1400" dirty="0">
                <a:solidFill>
                  <a:schemeClr val="accent1"/>
                </a:solidFill>
              </a:rPr>
              <a:t>Aufgabenbereich Bezirke</a:t>
            </a:r>
            <a:br>
              <a:rPr lang="de-DE" sz="1400" dirty="0">
                <a:solidFill>
                  <a:schemeClr val="accent1"/>
                </a:solidFill>
              </a:rPr>
            </a:br>
            <a:r>
              <a:rPr lang="de-DE" sz="1400" dirty="0">
                <a:solidFill>
                  <a:schemeClr val="accent1"/>
                </a:solidFill>
              </a:rPr>
              <a:t>Andreas Kuttenkeuler</a:t>
            </a:r>
            <a:br>
              <a:rPr lang="de-DE" sz="1400" dirty="0">
                <a:solidFill>
                  <a:schemeClr val="accent1"/>
                </a:solidFill>
              </a:rPr>
            </a:br>
            <a:r>
              <a:rPr lang="de-DE" sz="1400" dirty="0">
                <a:solidFill>
                  <a:schemeClr val="accent1"/>
                </a:solidFill>
              </a:rPr>
              <a:t>Holstenwall 12</a:t>
            </a:r>
            <a:br>
              <a:rPr lang="de-DE" sz="1400" dirty="0">
                <a:solidFill>
                  <a:schemeClr val="accent1"/>
                </a:solidFill>
              </a:rPr>
            </a:br>
            <a:r>
              <a:rPr lang="de-DE" sz="1400" dirty="0">
                <a:solidFill>
                  <a:schemeClr val="accent1"/>
                </a:solidFill>
              </a:rPr>
              <a:t>20355 Hamburg</a:t>
            </a:r>
            <a:br>
              <a:rPr lang="de-DE" sz="1400" dirty="0">
                <a:solidFill>
                  <a:schemeClr val="accent1"/>
                </a:solidFill>
              </a:rPr>
            </a:br>
            <a:r>
              <a:rPr lang="de-DE" sz="1400" dirty="0">
                <a:solidFill>
                  <a:schemeClr val="accent1"/>
                </a:solidFill>
              </a:rPr>
              <a:t>Tel: 35 905 313</a:t>
            </a:r>
            <a:br>
              <a:rPr lang="de-DE" sz="1400" dirty="0">
                <a:solidFill>
                  <a:schemeClr val="accent1"/>
                </a:solidFill>
              </a:rPr>
            </a:br>
            <a:r>
              <a:rPr lang="de-DE" sz="1400" dirty="0">
                <a:solidFill>
                  <a:schemeClr val="accent1"/>
                </a:solidFill>
              </a:rPr>
              <a:t>E-Mail: andreas.kuttenkeuler@hwk-hamburg.de</a:t>
            </a:r>
          </a:p>
        </p:txBody>
      </p:sp>
    </p:spTree>
    <p:extLst>
      <p:ext uri="{BB962C8B-B14F-4D97-AF65-F5344CB8AC3E}">
        <p14:creationId xmlns:p14="http://schemas.microsoft.com/office/powerpoint/2010/main" val="304545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1" y="1570016"/>
            <a:ext cx="7703999" cy="4160709"/>
          </a:xfrm>
        </p:spPr>
        <p:txBody>
          <a:bodyPr/>
          <a:lstStyle/>
          <a:p>
            <a:r>
              <a:rPr lang="de-DE" sz="3600" dirty="0"/>
              <a:t/>
            </a:r>
            <a:br>
              <a:rPr lang="de-DE" sz="3600" dirty="0"/>
            </a:br>
            <a:r>
              <a:rPr lang="de-DE" sz="3600" dirty="0"/>
              <a:t/>
            </a:r>
            <a:br>
              <a:rPr lang="de-DE" sz="3600" dirty="0"/>
            </a:br>
            <a:r>
              <a:rPr lang="de-DE" sz="3600" dirty="0"/>
              <a:t/>
            </a:r>
            <a:br>
              <a:rPr lang="de-DE" sz="3600" dirty="0"/>
            </a:br>
            <a:r>
              <a:rPr lang="de-DE" sz="3600" dirty="0"/>
              <a:t>Thema: Mobilität und Verkehr</a:t>
            </a:r>
            <a:endParaRPr lang="de-DE" sz="32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9F20-FD7F-6F4B-9707-05944CA9F3A8}" type="datetime1">
              <a:rPr lang="de-DE" smtClean="0"/>
              <a:t>17.06.2022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B12B-90A8-EC4D-8070-1F4E560D5553}" type="slidenum">
              <a:rPr lang="de-DE" smtClean="0"/>
              <a:t>2</a:t>
            </a:fld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B9DA1C1-AF79-4880-6742-0B50EBF5444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9147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508" y="724660"/>
            <a:ext cx="7992000" cy="961200"/>
          </a:xfrm>
        </p:spPr>
        <p:txBody>
          <a:bodyPr/>
          <a:lstStyle/>
          <a:p>
            <a:r>
              <a:rPr lang="de-DE" sz="2000" dirty="0">
                <a:solidFill>
                  <a:schemeClr val="accent3">
                    <a:lumMod val="75000"/>
                  </a:schemeClr>
                </a:solidFill>
              </a:rPr>
              <a:t>Tagung der Arbeitnehmer-Vizepräsidenten der BL Bremen, Hamburg, Hessen, Nds., NRW am 17. Juni 2022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452-96C2-6D47-AB2A-737DF069BB17}" type="datetime1">
              <a:rPr lang="de-DE" smtClean="0"/>
              <a:t>17.06.2022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B12B-90A8-EC4D-8070-1F4E560D5553}" type="slidenum">
              <a:rPr lang="de-DE" smtClean="0"/>
              <a:t>3</a:t>
            </a:fld>
            <a:endParaRPr lang="de-DE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5805A43A-BFBE-4860-905E-BB5FE58E4B42}"/>
              </a:ext>
            </a:extLst>
          </p:cNvPr>
          <p:cNvSpPr txBox="1">
            <a:spLocks/>
          </p:cNvSpPr>
          <p:nvPr/>
        </p:nvSpPr>
        <p:spPr>
          <a:xfrm>
            <a:off x="893863" y="2146938"/>
            <a:ext cx="7992000" cy="4351338"/>
          </a:xfrm>
          <a:prstGeom prst="rect">
            <a:avLst/>
          </a:prstGeom>
        </p:spPr>
        <p:txBody>
          <a:bodyPr/>
          <a:lstStyle>
            <a:lvl1pPr marL="316800" indent="-3168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70000"/>
              <a:buFontTx/>
              <a:buBlip>
                <a:blip r:embed="rId2"/>
              </a:buBlip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4000" indent="-327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70000"/>
              <a:buFontTx/>
              <a:buBlip>
                <a:blip r:embed="rId2"/>
              </a:buBlip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16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70000"/>
              <a:buFontTx/>
              <a:buBlip>
                <a:blip r:embed="rId2"/>
              </a:buBlip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4113" indent="-223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70000"/>
              <a:buFontTx/>
              <a:buBlip>
                <a:blip r:embed="rId2"/>
              </a:buBlip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8800" indent="-223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70000"/>
              <a:buFontTx/>
              <a:buBlip>
                <a:blip r:embed="rId2"/>
              </a:buBlip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 sz="2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de-DE" sz="2400" dirty="0">
                <a:solidFill>
                  <a:schemeClr val="accent1"/>
                </a:solidFill>
              </a:rPr>
              <a:t>Zur Einstimmung ein Bericht des Magazins Report - München vom 5. April diesen Jahres über die Folgen des Fachkräftemangels</a:t>
            </a:r>
          </a:p>
          <a:p>
            <a:pPr marL="0" indent="0">
              <a:buNone/>
            </a:pPr>
            <a:r>
              <a:rPr lang="de-DE" dirty="0">
                <a:solidFill>
                  <a:schemeClr val="accent1"/>
                </a:solidFill>
              </a:rPr>
              <a:t/>
            </a:r>
            <a:br>
              <a:rPr lang="de-DE" dirty="0">
                <a:solidFill>
                  <a:schemeClr val="accent1"/>
                </a:solidFill>
              </a:rPr>
            </a:br>
            <a:r>
              <a:rPr lang="de-DE" sz="1800" dirty="0">
                <a:solidFill>
                  <a:schemeClr val="accent1"/>
                </a:solidFill>
                <a:hlinkClick r:id="rId3"/>
              </a:rPr>
              <a:t>https://www.ardmediathek.de/video/report-muenchen/report-muenchen/das-erste/Y3JpZDovL2Rhc2Vyc3RlLmRlL3JlcG9ydCBtw7xuY2hlbi8xNzdmMDNjNi04ZmRhLTQ1OTctOGUwZC01YzYwMmQ1MGE2OGY</a:t>
            </a:r>
            <a:r>
              <a:rPr lang="de-DE" sz="1800" dirty="0">
                <a:solidFill>
                  <a:schemeClr val="accent1"/>
                </a:solidFill>
              </a:rPr>
              <a:t> </a:t>
            </a:r>
          </a:p>
          <a:p>
            <a:pPr marL="0" indent="0">
              <a:buNone/>
            </a:pPr>
            <a:r>
              <a:rPr lang="de-DE" sz="1800" dirty="0">
                <a:solidFill>
                  <a:schemeClr val="accent1"/>
                </a:solidFill>
              </a:rPr>
              <a:t>ab 12:43 min.</a:t>
            </a:r>
            <a:endParaRPr lang="de-DE" dirty="0">
              <a:solidFill>
                <a:schemeClr val="accent1"/>
              </a:solidFill>
            </a:endParaRPr>
          </a:p>
          <a:p>
            <a:pPr marL="0" indent="0">
              <a:buFontTx/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5573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43F248-5C96-4217-A3C7-050ED35F0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214" y="506944"/>
            <a:ext cx="7992000" cy="961200"/>
          </a:xfrm>
        </p:spPr>
        <p:txBody>
          <a:bodyPr anchor="ctr"/>
          <a:lstStyle/>
          <a:p>
            <a:r>
              <a:rPr lang="de-DE" sz="2000" dirty="0">
                <a:solidFill>
                  <a:schemeClr val="accent3">
                    <a:lumMod val="75000"/>
                  </a:schemeClr>
                </a:solidFill>
              </a:rPr>
              <a:t>Tagung der Arbeitnehmer-Vizepräsidenten der BL Bremen, Hamburg, Hessen, Nds., NRW am 17. Juni 2022</a:t>
            </a:r>
            <a:endParaRPr lang="de-DE" sz="2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05A43A-BFBE-4860-905E-BB5FE58E4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192" y="1701889"/>
            <a:ext cx="79920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chemeClr val="accent1"/>
                </a:solidFill>
              </a:rPr>
              <a:t>Verkehrspolitik der Freien und Hansestadt Hamburg: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2400" dirty="0">
                <a:solidFill>
                  <a:schemeClr val="accent1"/>
                </a:solidFill>
              </a:rPr>
              <a:t>Historie - heute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2400" dirty="0">
                <a:solidFill>
                  <a:schemeClr val="accent1"/>
                </a:solidFill>
              </a:rPr>
              <a:t>Politik Rot-grüner Senat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2400" dirty="0">
                <a:solidFill>
                  <a:schemeClr val="accent1"/>
                </a:solidFill>
              </a:rPr>
              <a:t>Verkehrswende im Koalitionsvertrag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2400" dirty="0">
                <a:solidFill>
                  <a:schemeClr val="accent1"/>
                </a:solidFill>
              </a:rPr>
              <a:t>Handwerkskammer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2400" dirty="0">
                <a:solidFill>
                  <a:schemeClr val="accent1"/>
                </a:solidFill>
              </a:rPr>
              <a:t>Wirtschaftsverkehr – was ist das?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2400" dirty="0">
                <a:solidFill>
                  <a:schemeClr val="accent1"/>
                </a:solidFill>
              </a:rPr>
              <a:t>fließender Verkehr - Baustellen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2400" dirty="0">
                <a:solidFill>
                  <a:schemeClr val="accent1"/>
                </a:solidFill>
              </a:rPr>
              <a:t>Situation HW-Betriebe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2400" dirty="0">
                <a:solidFill>
                  <a:schemeClr val="accent1"/>
                </a:solidFill>
              </a:rPr>
              <a:t>Lösungsansatz Kammer</a:t>
            </a:r>
          </a:p>
          <a:p>
            <a:pPr marL="0" indent="0">
              <a:buNone/>
            </a:pPr>
            <a:r>
              <a:rPr lang="de-DE" sz="2400" dirty="0">
                <a:solidFill>
                  <a:schemeClr val="accent1"/>
                </a:solidFill>
              </a:rPr>
              <a:t/>
            </a:r>
            <a:br>
              <a:rPr lang="de-DE" sz="2400" dirty="0">
                <a:solidFill>
                  <a:schemeClr val="accent1"/>
                </a:solidFill>
              </a:rPr>
            </a:br>
            <a:endParaRPr lang="de-DE" sz="2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180F-D34B-1E4A-AA66-E7C9EC96A938}" type="datetime1">
              <a:rPr lang="de-DE" smtClean="0"/>
              <a:t>17.06.2022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B12B-90A8-EC4D-8070-1F4E560D5553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3396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43F248-5C96-4217-A3C7-050ED35F0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214" y="506944"/>
            <a:ext cx="7992000" cy="961200"/>
          </a:xfrm>
        </p:spPr>
        <p:txBody>
          <a:bodyPr anchor="ctr"/>
          <a:lstStyle/>
          <a:p>
            <a:r>
              <a:rPr lang="de-DE" sz="2000" dirty="0">
                <a:solidFill>
                  <a:schemeClr val="accent3">
                    <a:lumMod val="75000"/>
                  </a:schemeClr>
                </a:solidFill>
              </a:rPr>
              <a:t>Tagung der Arbeitnehmer-Vizepräsidenten der BL Bremen, Hamburg, Hessen, Nds., NRW am 17. Juni 2022</a:t>
            </a:r>
            <a:endParaRPr lang="de-DE" sz="2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05A43A-BFBE-4860-905E-BB5FE58E4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796" y="1683971"/>
            <a:ext cx="7992000" cy="4351338"/>
          </a:xfrm>
        </p:spPr>
        <p:txBody>
          <a:bodyPr/>
          <a:lstStyle/>
          <a:p>
            <a:pPr marL="0" indent="0">
              <a:buNone/>
            </a:pPr>
            <a:r>
              <a:rPr lang="de-DE" sz="2800" dirty="0">
                <a:solidFill>
                  <a:schemeClr val="accent1"/>
                </a:solidFill>
              </a:rPr>
              <a:t>Verkehrspolitik in FHH:</a:t>
            </a:r>
          </a:p>
          <a:p>
            <a:pPr marL="0" indent="0">
              <a:buNone/>
            </a:pPr>
            <a:r>
              <a:rPr lang="de-DE" sz="2000" dirty="0">
                <a:solidFill>
                  <a:schemeClr val="accent1"/>
                </a:solidFill>
              </a:rPr>
              <a:t>Historie - heute </a:t>
            </a:r>
          </a:p>
          <a:p>
            <a:pPr>
              <a:buFontTx/>
              <a:buChar char="-"/>
            </a:pPr>
            <a:r>
              <a:rPr lang="de-DE" sz="2000" dirty="0">
                <a:solidFill>
                  <a:schemeClr val="accent1"/>
                </a:solidFill>
              </a:rPr>
              <a:t>Politik:</a:t>
            </a:r>
            <a:br>
              <a:rPr lang="de-DE" sz="2000" dirty="0">
                <a:solidFill>
                  <a:schemeClr val="accent1"/>
                </a:solidFill>
              </a:rPr>
            </a:br>
            <a:r>
              <a:rPr lang="de-DE" sz="2000" dirty="0" smtClean="0">
                <a:solidFill>
                  <a:schemeClr val="accent1"/>
                </a:solidFill>
              </a:rPr>
              <a:t>Zuständigkeit: Behörde </a:t>
            </a:r>
            <a:r>
              <a:rPr lang="de-DE" sz="2000" dirty="0">
                <a:solidFill>
                  <a:schemeClr val="accent1"/>
                </a:solidFill>
              </a:rPr>
              <a:t>für Wirtschaft und Verkehr  </a:t>
            </a:r>
            <a:r>
              <a:rPr lang="de-DE" sz="2000" dirty="0" smtClean="0">
                <a:solidFill>
                  <a:schemeClr val="accent1"/>
                </a:solidFill>
              </a:rPr>
              <a:t/>
            </a:r>
            <a:br>
              <a:rPr lang="de-DE" sz="2000" dirty="0" smtClean="0">
                <a:solidFill>
                  <a:schemeClr val="accent1"/>
                </a:solidFill>
              </a:rPr>
            </a:br>
            <a:r>
              <a:rPr lang="de-DE" sz="2000" dirty="0" smtClean="0">
                <a:solidFill>
                  <a:schemeClr val="accent1"/>
                </a:solidFill>
              </a:rPr>
              <a:t>2020 Schaffung der Behörde für Verkehr- und Mobilitätswende unter grüner Führung – Senator Dr. Anjes Tjarks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2000" dirty="0" smtClean="0">
                <a:solidFill>
                  <a:schemeClr val="accent1"/>
                </a:solidFill>
              </a:rPr>
              <a:t>Rotgrüner </a:t>
            </a:r>
            <a:r>
              <a:rPr lang="de-DE" sz="2000" dirty="0">
                <a:solidFill>
                  <a:schemeClr val="accent1"/>
                </a:solidFill>
              </a:rPr>
              <a:t>Koalitionsvertrag</a:t>
            </a:r>
            <a:r>
              <a:rPr lang="de-DE" sz="2000" dirty="0" smtClean="0">
                <a:solidFill>
                  <a:schemeClr val="accent1"/>
                </a:solidFill>
              </a:rPr>
              <a:t>:</a:t>
            </a:r>
            <a:br>
              <a:rPr lang="de-DE" sz="2000" dirty="0" smtClean="0">
                <a:solidFill>
                  <a:schemeClr val="accent1"/>
                </a:solidFill>
              </a:rPr>
            </a:br>
            <a:r>
              <a:rPr lang="de-DE" sz="2000" dirty="0" smtClean="0">
                <a:solidFill>
                  <a:schemeClr val="accent1"/>
                </a:solidFill>
              </a:rPr>
              <a:t>- Hamburg wird Fahrradstadt</a:t>
            </a:r>
            <a:br>
              <a:rPr lang="de-DE" sz="2000" dirty="0" smtClean="0">
                <a:solidFill>
                  <a:schemeClr val="accent1"/>
                </a:solidFill>
              </a:rPr>
            </a:br>
            <a:r>
              <a:rPr lang="de-DE" sz="2000" dirty="0">
                <a:solidFill>
                  <a:schemeClr val="accent1"/>
                </a:solidFill>
              </a:rPr>
              <a:t>- </a:t>
            </a:r>
            <a:r>
              <a:rPr lang="de-DE" sz="2000" dirty="0" smtClean="0">
                <a:solidFill>
                  <a:schemeClr val="accent1"/>
                </a:solidFill>
              </a:rPr>
              <a:t>Parkraumbewirtschaftung: Bewohnerparken soll konsequent</a:t>
            </a:r>
            <a:br>
              <a:rPr lang="de-DE" sz="2000" dirty="0" smtClean="0">
                <a:solidFill>
                  <a:schemeClr val="accent1"/>
                </a:solidFill>
              </a:rPr>
            </a:br>
            <a:r>
              <a:rPr lang="de-DE" sz="2000" dirty="0" smtClean="0">
                <a:solidFill>
                  <a:schemeClr val="accent1"/>
                </a:solidFill>
              </a:rPr>
              <a:t>  weiterentwickelt werden. Parken </a:t>
            </a:r>
            <a:r>
              <a:rPr lang="de-DE" sz="2000" dirty="0">
                <a:solidFill>
                  <a:schemeClr val="accent1"/>
                </a:solidFill>
              </a:rPr>
              <a:t>für Bewohner*innen zu erleichtern, </a:t>
            </a:r>
            <a:r>
              <a:rPr lang="de-DE" sz="2000" dirty="0" smtClean="0">
                <a:solidFill>
                  <a:schemeClr val="accent1"/>
                </a:solidFill>
              </a:rPr>
              <a:t/>
            </a:r>
            <a:br>
              <a:rPr lang="de-DE" sz="2000" dirty="0" smtClean="0">
                <a:solidFill>
                  <a:schemeClr val="accent1"/>
                </a:solidFill>
              </a:rPr>
            </a:br>
            <a:r>
              <a:rPr lang="de-DE" sz="2000" dirty="0" smtClean="0">
                <a:solidFill>
                  <a:schemeClr val="accent1"/>
                </a:solidFill>
              </a:rPr>
              <a:t>  indem das Parken gebietsfremder Fahrzeuge verhindert wird.</a:t>
            </a:r>
            <a:r>
              <a:rPr lang="de-DE" sz="2000" dirty="0">
                <a:solidFill>
                  <a:schemeClr val="accent1"/>
                </a:solidFill>
              </a:rPr>
              <a:t/>
            </a:r>
            <a:br>
              <a:rPr lang="de-DE" sz="2000" dirty="0">
                <a:solidFill>
                  <a:schemeClr val="accent1"/>
                </a:solidFill>
              </a:rPr>
            </a:br>
            <a:r>
              <a:rPr lang="de-DE" sz="2000" dirty="0" smtClean="0">
                <a:solidFill>
                  <a:schemeClr val="accent1"/>
                </a:solidFill>
              </a:rPr>
              <a:t/>
            </a:r>
            <a:br>
              <a:rPr lang="de-DE" sz="2000" dirty="0" smtClean="0">
                <a:solidFill>
                  <a:schemeClr val="accent1"/>
                </a:solidFill>
              </a:rPr>
            </a:br>
            <a:r>
              <a:rPr lang="de-DE" sz="2000" dirty="0" smtClean="0">
                <a:solidFill>
                  <a:schemeClr val="accent1"/>
                </a:solidFill>
              </a:rPr>
              <a:t>StVO! Bevorrechtigung der Bewohner</a:t>
            </a:r>
            <a:br>
              <a:rPr lang="de-DE" sz="2000" dirty="0" smtClean="0">
                <a:solidFill>
                  <a:schemeClr val="accent1"/>
                </a:solidFill>
              </a:rPr>
            </a:br>
            <a:r>
              <a:rPr lang="de-DE" sz="2000" dirty="0">
                <a:solidFill>
                  <a:schemeClr val="accent1"/>
                </a:solidFill>
              </a:rPr>
              <a:t/>
            </a:r>
            <a:br>
              <a:rPr lang="de-DE" sz="2000" dirty="0">
                <a:solidFill>
                  <a:schemeClr val="accent1"/>
                </a:solidFill>
              </a:rPr>
            </a:br>
            <a:r>
              <a:rPr lang="de-DE" sz="2000" dirty="0">
                <a:solidFill>
                  <a:schemeClr val="accent1"/>
                </a:solidFill>
              </a:rPr>
              <a:t/>
            </a:r>
            <a:br>
              <a:rPr lang="de-DE" sz="2000" dirty="0">
                <a:solidFill>
                  <a:schemeClr val="accent1"/>
                </a:solidFill>
              </a:rPr>
            </a:br>
            <a:r>
              <a:rPr lang="de-DE" sz="2000" dirty="0">
                <a:solidFill>
                  <a:schemeClr val="accent1"/>
                </a:solidFill>
              </a:rPr>
              <a:t> </a:t>
            </a:r>
            <a:br>
              <a:rPr lang="de-DE" sz="2000" dirty="0">
                <a:solidFill>
                  <a:schemeClr val="accent1"/>
                </a:solidFill>
              </a:rPr>
            </a:br>
            <a:endParaRPr lang="de-DE" sz="2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180F-D34B-1E4A-AA66-E7C9EC96A938}" type="datetime1">
              <a:rPr lang="de-DE" smtClean="0"/>
              <a:t>17.06.2022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B12B-90A8-EC4D-8070-1F4E560D5553}" type="slidenum">
              <a:rPr lang="de-DE" smtClean="0"/>
              <a:t>5</a:t>
            </a:fld>
            <a:endParaRPr lang="de-DE" dirty="0"/>
          </a:p>
        </p:txBody>
      </p:sp>
      <p:sp>
        <p:nvSpPr>
          <p:cNvPr id="7" name="Gewitterblitz 6"/>
          <p:cNvSpPr/>
          <p:nvPr/>
        </p:nvSpPr>
        <p:spPr>
          <a:xfrm>
            <a:off x="5028114" y="5277393"/>
            <a:ext cx="423452" cy="67927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7760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43F248-5C96-4217-A3C7-050ED35F0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214" y="506944"/>
            <a:ext cx="7992000" cy="961200"/>
          </a:xfrm>
        </p:spPr>
        <p:txBody>
          <a:bodyPr anchor="ctr"/>
          <a:lstStyle/>
          <a:p>
            <a:r>
              <a:rPr lang="de-DE" sz="2000" dirty="0">
                <a:solidFill>
                  <a:schemeClr val="accent3">
                    <a:lumMod val="75000"/>
                  </a:schemeClr>
                </a:solidFill>
              </a:rPr>
              <a:t>Tagung der Arbeitnehmer-Vizepräsidenten der BL Bremen, Hamburg, Hessen, Nds., NRW am 17. Juni 2022</a:t>
            </a:r>
            <a:endParaRPr lang="de-DE" sz="2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05A43A-BFBE-4860-905E-BB5FE58E4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796" y="1683971"/>
            <a:ext cx="7992000" cy="4351338"/>
          </a:xfrm>
        </p:spPr>
        <p:txBody>
          <a:bodyPr/>
          <a:lstStyle/>
          <a:p>
            <a:pPr marL="0" indent="0">
              <a:buNone/>
            </a:pPr>
            <a:r>
              <a:rPr lang="de-DE" sz="2800" dirty="0">
                <a:solidFill>
                  <a:schemeClr val="accent1"/>
                </a:solidFill>
              </a:rPr>
              <a:t>Verkehrspolitik in FHH:</a:t>
            </a:r>
          </a:p>
          <a:p>
            <a:pPr marL="0" indent="0">
              <a:buNone/>
            </a:pPr>
            <a:r>
              <a:rPr lang="de-DE" sz="2000" dirty="0">
                <a:solidFill>
                  <a:schemeClr val="accent1"/>
                </a:solidFill>
              </a:rPr>
              <a:t>Historie - heute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2000" dirty="0" smtClean="0">
                <a:solidFill>
                  <a:schemeClr val="accent1"/>
                </a:solidFill>
              </a:rPr>
              <a:t>Rotgrüner Koalitionsvertrag:</a:t>
            </a:r>
            <a:br>
              <a:rPr lang="de-DE" sz="2000" dirty="0" smtClean="0">
                <a:solidFill>
                  <a:schemeClr val="accent1"/>
                </a:solidFill>
              </a:rPr>
            </a:br>
            <a:endParaRPr lang="de-DE" sz="2000" dirty="0" smtClean="0">
              <a:solidFill>
                <a:schemeClr val="accent1"/>
              </a:solidFill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de-DE" sz="2000" dirty="0" smtClean="0">
                <a:solidFill>
                  <a:schemeClr val="accent1"/>
                </a:solidFill>
              </a:rPr>
              <a:t>Wirtschaftsverkehr: unnötige Verkehre vermeiden, auf wirtschaftlich </a:t>
            </a:r>
            <a:br>
              <a:rPr lang="de-DE" sz="2000" dirty="0" smtClean="0">
                <a:solidFill>
                  <a:schemeClr val="accent1"/>
                </a:solidFill>
              </a:rPr>
            </a:br>
            <a:r>
              <a:rPr lang="de-DE" sz="2000" dirty="0" smtClean="0">
                <a:solidFill>
                  <a:schemeClr val="accent1"/>
                </a:solidFill>
              </a:rPr>
              <a:t>sinnvoll und umweltfreundliche Verkehrsträger z.B. E-Autos und </a:t>
            </a:r>
            <a:br>
              <a:rPr lang="de-DE" sz="2000" dirty="0" smtClean="0">
                <a:solidFill>
                  <a:schemeClr val="accent1"/>
                </a:solidFill>
              </a:rPr>
            </a:br>
            <a:r>
              <a:rPr lang="de-DE" sz="2000" dirty="0" smtClean="0">
                <a:solidFill>
                  <a:schemeClr val="accent1"/>
                </a:solidFill>
              </a:rPr>
              <a:t>Lastenräder zu verlagern</a:t>
            </a:r>
            <a:br>
              <a:rPr lang="de-DE" sz="2000" dirty="0" smtClean="0">
                <a:solidFill>
                  <a:schemeClr val="accent1"/>
                </a:solidFill>
              </a:rPr>
            </a:br>
            <a:r>
              <a:rPr lang="de-DE" sz="2000" dirty="0" smtClean="0">
                <a:solidFill>
                  <a:schemeClr val="accent1"/>
                </a:solidFill>
              </a:rPr>
              <a:t/>
            </a:r>
            <a:br>
              <a:rPr lang="de-DE" sz="2000" dirty="0" smtClean="0">
                <a:solidFill>
                  <a:schemeClr val="accent1"/>
                </a:solidFill>
              </a:rPr>
            </a:br>
            <a:r>
              <a:rPr lang="de-DE" sz="2000" dirty="0" smtClean="0">
                <a:solidFill>
                  <a:schemeClr val="accent1"/>
                </a:solidFill>
              </a:rPr>
              <a:t>Umsetzung der Maßnahmen durch LBV – Ziel:</a:t>
            </a:r>
            <a:br>
              <a:rPr lang="de-DE" sz="2000" dirty="0" smtClean="0">
                <a:solidFill>
                  <a:schemeClr val="accent1"/>
                </a:solidFill>
              </a:rPr>
            </a:br>
            <a:r>
              <a:rPr lang="de-DE" sz="2000" dirty="0" smtClean="0">
                <a:solidFill>
                  <a:schemeClr val="accent1"/>
                </a:solidFill>
              </a:rPr>
              <a:t>„Mit zunehmender Gebührenhöhe [soll] ein stärkerer Einfluss auf eine Verkürzung der Parkdauer und ein Ausweichen in Parkbauten genommen werden“. </a:t>
            </a:r>
            <a:br>
              <a:rPr lang="de-DE" sz="2000" dirty="0" smtClean="0">
                <a:solidFill>
                  <a:schemeClr val="accent1"/>
                </a:solidFill>
              </a:rPr>
            </a:br>
            <a:r>
              <a:rPr lang="de-DE" sz="2000" dirty="0" smtClean="0">
                <a:solidFill>
                  <a:schemeClr val="accent1"/>
                </a:solidFill>
              </a:rPr>
              <a:t>Ausbau der Parkraummanagements</a:t>
            </a:r>
            <a:br>
              <a:rPr lang="de-DE" sz="2000" dirty="0" smtClean="0">
                <a:solidFill>
                  <a:schemeClr val="accent1"/>
                </a:solidFill>
              </a:rPr>
            </a:br>
            <a:r>
              <a:rPr lang="de-DE" sz="1600" dirty="0">
                <a:solidFill>
                  <a:schemeClr val="tx2"/>
                </a:solidFill>
              </a:rPr>
              <a:t>Lärmaktionsplan für Hamburg (Dritte Stufe</a:t>
            </a:r>
            <a:r>
              <a:rPr lang="de-DE" sz="1600" dirty="0" smtClean="0">
                <a:solidFill>
                  <a:schemeClr val="tx2"/>
                </a:solidFill>
              </a:rPr>
              <a:t>), Drs. 22/6514 – 11.2021</a:t>
            </a:r>
            <a:r>
              <a:rPr lang="de-DE" sz="1600" dirty="0" smtClean="0">
                <a:solidFill>
                  <a:schemeClr val="accent1"/>
                </a:solidFill>
              </a:rPr>
              <a:t/>
            </a:r>
            <a:br>
              <a:rPr lang="de-DE" sz="1600" dirty="0" smtClean="0">
                <a:solidFill>
                  <a:schemeClr val="accent1"/>
                </a:solidFill>
              </a:rPr>
            </a:br>
            <a:r>
              <a:rPr lang="de-DE" sz="2000" dirty="0" smtClean="0">
                <a:solidFill>
                  <a:schemeClr val="accent1"/>
                </a:solidFill>
              </a:rPr>
              <a:t/>
            </a:r>
            <a:br>
              <a:rPr lang="de-DE" sz="2000" dirty="0" smtClean="0">
                <a:solidFill>
                  <a:schemeClr val="accent1"/>
                </a:solidFill>
              </a:rPr>
            </a:br>
            <a:r>
              <a:rPr lang="de-DE" sz="2000" dirty="0" smtClean="0">
                <a:solidFill>
                  <a:schemeClr val="accent1"/>
                </a:solidFill>
              </a:rPr>
              <a:t> </a:t>
            </a:r>
            <a:br>
              <a:rPr lang="de-DE" sz="2000" dirty="0" smtClean="0">
                <a:solidFill>
                  <a:schemeClr val="accent1"/>
                </a:solidFill>
              </a:rPr>
            </a:br>
            <a:endParaRPr lang="de-DE" sz="20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180F-D34B-1E4A-AA66-E7C9EC96A938}" type="datetime1">
              <a:rPr lang="de-DE" smtClean="0"/>
              <a:t>17.06.2022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B12B-90A8-EC4D-8070-1F4E560D5553}" type="slidenum">
              <a:rPr lang="de-DE" smtClean="0"/>
              <a:t>6</a:t>
            </a:fld>
            <a:endParaRPr lang="de-DE" dirty="0"/>
          </a:p>
        </p:txBody>
      </p:sp>
      <p:sp>
        <p:nvSpPr>
          <p:cNvPr id="7" name="Gewitterblitz 6"/>
          <p:cNvSpPr/>
          <p:nvPr/>
        </p:nvSpPr>
        <p:spPr>
          <a:xfrm>
            <a:off x="322366" y="3764499"/>
            <a:ext cx="349430" cy="782573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2925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43F248-5C96-4217-A3C7-050ED35F0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214" y="506944"/>
            <a:ext cx="7992000" cy="961200"/>
          </a:xfrm>
        </p:spPr>
        <p:txBody>
          <a:bodyPr anchor="ctr"/>
          <a:lstStyle/>
          <a:p>
            <a:r>
              <a:rPr lang="de-DE" sz="2000" dirty="0">
                <a:solidFill>
                  <a:schemeClr val="accent3">
                    <a:lumMod val="75000"/>
                  </a:schemeClr>
                </a:solidFill>
              </a:rPr>
              <a:t>Tagung der Arbeitnehmer-Vizepräsidenten der BL Bremen, Hamburg, Hessen, Nds., NRW am 17. Juni 2022</a:t>
            </a:r>
            <a:endParaRPr lang="de-DE" sz="2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05A43A-BFBE-4860-905E-BB5FE58E4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796" y="1710096"/>
            <a:ext cx="7992000" cy="4351338"/>
          </a:xfrm>
        </p:spPr>
        <p:txBody>
          <a:bodyPr/>
          <a:lstStyle/>
          <a:p>
            <a:pPr marL="0" indent="0">
              <a:buNone/>
            </a:pPr>
            <a:r>
              <a:rPr lang="de-DE" sz="2800" dirty="0">
                <a:solidFill>
                  <a:schemeClr val="accent1"/>
                </a:solidFill>
              </a:rPr>
              <a:t>Verkehrspolitik in FHH:</a:t>
            </a:r>
          </a:p>
          <a:p>
            <a:pPr marL="0" indent="0">
              <a:buNone/>
            </a:pPr>
            <a:r>
              <a:rPr lang="de-DE" sz="2000" dirty="0">
                <a:solidFill>
                  <a:schemeClr val="accent1"/>
                </a:solidFill>
              </a:rPr>
              <a:t>Historie - heute </a:t>
            </a:r>
          </a:p>
          <a:p>
            <a:pPr>
              <a:buFontTx/>
              <a:buChar char="-"/>
            </a:pPr>
            <a:r>
              <a:rPr lang="de-DE" sz="2000" dirty="0">
                <a:solidFill>
                  <a:schemeClr val="accent1"/>
                </a:solidFill>
              </a:rPr>
              <a:t>HWK:</a:t>
            </a:r>
            <a:br>
              <a:rPr lang="de-DE" sz="2000" dirty="0">
                <a:solidFill>
                  <a:schemeClr val="accent1"/>
                </a:solidFill>
              </a:rPr>
            </a:br>
            <a:r>
              <a:rPr lang="de-DE" sz="2000" dirty="0" smtClean="0">
                <a:solidFill>
                  <a:schemeClr val="accent1"/>
                </a:solidFill>
              </a:rPr>
              <a:t>Beschwerden zum Thema „Parken“ Mitgliedsbetriebe über zunächst </a:t>
            </a:r>
            <a:r>
              <a:rPr lang="de-DE" sz="2000" dirty="0">
                <a:solidFill>
                  <a:schemeClr val="accent1"/>
                </a:solidFill>
              </a:rPr>
              <a:t>AB </a:t>
            </a:r>
            <a:r>
              <a:rPr lang="de-DE" sz="2000" dirty="0" smtClean="0">
                <a:solidFill>
                  <a:schemeClr val="accent1"/>
                </a:solidFill>
              </a:rPr>
              <a:t>Bezirke</a:t>
            </a:r>
            <a:r>
              <a:rPr lang="de-DE" sz="2000" dirty="0">
                <a:solidFill>
                  <a:schemeClr val="accent1"/>
                </a:solidFill>
              </a:rPr>
              <a:t/>
            </a:r>
            <a:br>
              <a:rPr lang="de-DE" sz="2000" dirty="0">
                <a:solidFill>
                  <a:schemeClr val="accent1"/>
                </a:solidFill>
              </a:rPr>
            </a:br>
            <a:endParaRPr lang="de-DE" sz="2000" dirty="0" smtClean="0">
              <a:solidFill>
                <a:schemeClr val="accent1"/>
              </a:solidFill>
            </a:endParaRPr>
          </a:p>
          <a:p>
            <a:pPr>
              <a:buFontTx/>
              <a:buChar char="-"/>
            </a:pPr>
            <a:r>
              <a:rPr lang="de-DE" sz="2000" dirty="0" smtClean="0">
                <a:solidFill>
                  <a:schemeClr val="accent1"/>
                </a:solidFill>
              </a:rPr>
              <a:t>heute</a:t>
            </a:r>
            <a:r>
              <a:rPr lang="de-DE" sz="2000" dirty="0">
                <a:solidFill>
                  <a:schemeClr val="accent1"/>
                </a:solidFill>
              </a:rPr>
              <a:t>: </a:t>
            </a:r>
            <a:r>
              <a:rPr lang="de-DE" sz="2000" dirty="0" smtClean="0">
                <a:solidFill>
                  <a:schemeClr val="accent1"/>
                </a:solidFill>
              </a:rPr>
              <a:t>Befassung Thema durch AB </a:t>
            </a:r>
            <a:r>
              <a:rPr lang="de-DE" sz="2000" dirty="0">
                <a:solidFill>
                  <a:schemeClr val="accent1"/>
                </a:solidFill>
              </a:rPr>
              <a:t>Bezirke und Standortberatung</a:t>
            </a:r>
            <a:br>
              <a:rPr lang="de-DE" sz="2000" dirty="0">
                <a:solidFill>
                  <a:schemeClr val="accent1"/>
                </a:solidFill>
              </a:rPr>
            </a:br>
            <a:r>
              <a:rPr lang="de-DE" sz="2000" dirty="0">
                <a:solidFill>
                  <a:schemeClr val="accent1"/>
                </a:solidFill>
              </a:rPr>
              <a:t>Interne Abstimmungsrunden:  GBI / </a:t>
            </a:r>
            <a:r>
              <a:rPr lang="de-DE" sz="2000">
                <a:solidFill>
                  <a:schemeClr val="accent1"/>
                </a:solidFill>
              </a:rPr>
              <a:t>GB </a:t>
            </a:r>
            <a:r>
              <a:rPr lang="de-DE" sz="2000" smtClean="0">
                <a:solidFill>
                  <a:schemeClr val="accent1"/>
                </a:solidFill>
              </a:rPr>
              <a:t>III / </a:t>
            </a:r>
            <a:r>
              <a:rPr lang="de-DE" sz="2000" dirty="0">
                <a:solidFill>
                  <a:schemeClr val="accent1"/>
                </a:solidFill>
              </a:rPr>
              <a:t>Bezirke / Standortberatung / PS</a:t>
            </a:r>
            <a:br>
              <a:rPr lang="de-DE" sz="2000" dirty="0">
                <a:solidFill>
                  <a:schemeClr val="accent1"/>
                </a:solidFill>
              </a:rPr>
            </a:br>
            <a:endParaRPr lang="de-DE" sz="20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de-DE" sz="2000" dirty="0">
                <a:solidFill>
                  <a:schemeClr val="accent1"/>
                </a:solidFill>
              </a:rPr>
              <a:t/>
            </a:r>
            <a:br>
              <a:rPr lang="de-DE" sz="2000" dirty="0">
                <a:solidFill>
                  <a:schemeClr val="accent1"/>
                </a:solidFill>
              </a:rPr>
            </a:br>
            <a:r>
              <a:rPr lang="de-DE" sz="2000" dirty="0">
                <a:solidFill>
                  <a:schemeClr val="accent1"/>
                </a:solidFill>
              </a:rPr>
              <a:t> </a:t>
            </a:r>
            <a:br>
              <a:rPr lang="de-DE" sz="2000" dirty="0">
                <a:solidFill>
                  <a:schemeClr val="accent1"/>
                </a:solidFill>
              </a:rPr>
            </a:br>
            <a:endParaRPr lang="de-DE" sz="2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180F-D34B-1E4A-AA66-E7C9EC96A938}" type="datetime1">
              <a:rPr lang="de-DE" smtClean="0"/>
              <a:t>17.06.2022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B12B-90A8-EC4D-8070-1F4E560D5553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7769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43F248-5C96-4217-A3C7-050ED35F0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214" y="506944"/>
            <a:ext cx="7992000" cy="961200"/>
          </a:xfrm>
        </p:spPr>
        <p:txBody>
          <a:bodyPr anchor="ctr"/>
          <a:lstStyle/>
          <a:p>
            <a:r>
              <a:rPr lang="de-DE" sz="2000" dirty="0">
                <a:solidFill>
                  <a:schemeClr val="accent3">
                    <a:lumMod val="75000"/>
                  </a:schemeClr>
                </a:solidFill>
              </a:rPr>
              <a:t>Tagung der Arbeitnehmer-Vizepräsidenten der BL Bremen, Hamburg, Hessen, Nds., NRW am 17. Juni 2022</a:t>
            </a:r>
            <a:endParaRPr lang="de-DE" sz="2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05A43A-BFBE-4860-905E-BB5FE58E4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796" y="1684471"/>
            <a:ext cx="7992000" cy="4351338"/>
          </a:xfrm>
        </p:spPr>
        <p:txBody>
          <a:bodyPr/>
          <a:lstStyle/>
          <a:p>
            <a:pPr marL="0" indent="0">
              <a:buNone/>
            </a:pPr>
            <a:r>
              <a:rPr lang="de-DE" sz="2800" dirty="0">
                <a:solidFill>
                  <a:schemeClr val="accent1"/>
                </a:solidFill>
              </a:rPr>
              <a:t>Verkehrspolitik in FHH: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2000" dirty="0">
                <a:solidFill>
                  <a:schemeClr val="accent1"/>
                </a:solidFill>
              </a:rPr>
              <a:t>Wirtschaftsverkehr – was ist das?</a:t>
            </a:r>
            <a:br>
              <a:rPr lang="de-DE" sz="2000" dirty="0">
                <a:solidFill>
                  <a:schemeClr val="accent1"/>
                </a:solidFill>
              </a:rPr>
            </a:br>
            <a:r>
              <a:rPr lang="de-DE" sz="2000" dirty="0">
                <a:solidFill>
                  <a:schemeClr val="accent1"/>
                </a:solidFill>
              </a:rPr>
              <a:t>KEP und Lieferverkehr vs. </a:t>
            </a:r>
            <a:r>
              <a:rPr lang="de-DE" sz="2000" dirty="0" smtClean="0">
                <a:solidFill>
                  <a:schemeClr val="accent1"/>
                </a:solidFill>
              </a:rPr>
              <a:t>HW-Verkehr</a:t>
            </a:r>
            <a:br>
              <a:rPr lang="de-DE" sz="2000" dirty="0" smtClean="0">
                <a:solidFill>
                  <a:schemeClr val="accent1"/>
                </a:solidFill>
              </a:rPr>
            </a:br>
            <a:r>
              <a:rPr lang="de-DE" sz="2000" dirty="0" smtClean="0">
                <a:solidFill>
                  <a:schemeClr val="accent1"/>
                </a:solidFill>
              </a:rPr>
              <a:t>Kurze Liefer- und Ladezeiten / </a:t>
            </a:r>
            <a:r>
              <a:rPr lang="de-DE" sz="2000" i="1" dirty="0" smtClean="0">
                <a:solidFill>
                  <a:schemeClr val="accent1"/>
                </a:solidFill>
              </a:rPr>
              <a:t>Pick up Points</a:t>
            </a:r>
            <a:r>
              <a:rPr lang="de-DE" sz="2000" dirty="0" smtClean="0">
                <a:solidFill>
                  <a:schemeClr val="accent1"/>
                </a:solidFill>
              </a:rPr>
              <a:t> möglich</a:t>
            </a:r>
            <a:br>
              <a:rPr lang="de-DE" sz="2000" dirty="0" smtClean="0">
                <a:solidFill>
                  <a:schemeClr val="accent1"/>
                </a:solidFill>
              </a:rPr>
            </a:br>
            <a:r>
              <a:rPr lang="de-DE" sz="2000" dirty="0" smtClean="0">
                <a:solidFill>
                  <a:schemeClr val="accent1"/>
                </a:solidFill>
              </a:rPr>
              <a:t>Handwerk: Mobile Werkstatt- und Materiallager, längere Standzeiten und Parkplätze notwendig</a:t>
            </a:r>
            <a:br>
              <a:rPr lang="de-DE" sz="2000" dirty="0" smtClean="0">
                <a:solidFill>
                  <a:schemeClr val="accent1"/>
                </a:solidFill>
              </a:rPr>
            </a:br>
            <a:endParaRPr lang="de-DE" sz="2000" dirty="0">
              <a:solidFill>
                <a:schemeClr val="accent1"/>
              </a:solidFill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de-DE" sz="2000" dirty="0">
                <a:solidFill>
                  <a:schemeClr val="accent1"/>
                </a:solidFill>
              </a:rPr>
              <a:t>Fließender Verkehr – Baustellen</a:t>
            </a:r>
            <a:br>
              <a:rPr lang="de-DE" sz="2000" dirty="0">
                <a:solidFill>
                  <a:schemeClr val="accent1"/>
                </a:solidFill>
              </a:rPr>
            </a:br>
            <a:r>
              <a:rPr lang="de-DE" sz="2000" dirty="0">
                <a:solidFill>
                  <a:schemeClr val="accent1"/>
                </a:solidFill>
              </a:rPr>
              <a:t>Hohe Bautätigkeit </a:t>
            </a:r>
            <a:r>
              <a:rPr lang="de-DE" sz="2000" dirty="0" smtClean="0">
                <a:solidFill>
                  <a:schemeClr val="accent1"/>
                </a:solidFill>
              </a:rPr>
              <a:t>(Bsp.: </a:t>
            </a:r>
            <a:r>
              <a:rPr lang="de-DE" sz="2000" dirty="0">
                <a:solidFill>
                  <a:schemeClr val="accent1"/>
                </a:solidFill>
              </a:rPr>
              <a:t>Hamburger Süden / A 23)</a:t>
            </a:r>
            <a:br>
              <a:rPr lang="de-DE" sz="2000" dirty="0">
                <a:solidFill>
                  <a:schemeClr val="accent1"/>
                </a:solidFill>
              </a:rPr>
            </a:br>
            <a:r>
              <a:rPr lang="de-DE" sz="2000" dirty="0">
                <a:solidFill>
                  <a:schemeClr val="accent1"/>
                </a:solidFill>
              </a:rPr>
              <a:t>Autobahn GmbH</a:t>
            </a:r>
            <a:br>
              <a:rPr lang="de-DE" sz="2000" dirty="0">
                <a:solidFill>
                  <a:schemeClr val="accent1"/>
                </a:solidFill>
              </a:rPr>
            </a:br>
            <a:r>
              <a:rPr lang="de-DE" sz="2000" dirty="0">
                <a:solidFill>
                  <a:schemeClr val="accent1"/>
                </a:solidFill>
              </a:rPr>
              <a:t>LSBG (Landesbetrieb Straßen, Brücken und Gewässer)</a:t>
            </a:r>
            <a:br>
              <a:rPr lang="de-DE" sz="2000" dirty="0">
                <a:solidFill>
                  <a:schemeClr val="accent1"/>
                </a:solidFill>
              </a:rPr>
            </a:br>
            <a:r>
              <a:rPr lang="de-DE" sz="2000" dirty="0">
                <a:solidFill>
                  <a:schemeClr val="accent1"/>
                </a:solidFill>
              </a:rPr>
              <a:t>Bezirkliche Baustellenkoordinatoren</a:t>
            </a:r>
            <a:br>
              <a:rPr lang="de-DE" sz="2000" dirty="0">
                <a:solidFill>
                  <a:schemeClr val="accent1"/>
                </a:solidFill>
              </a:rPr>
            </a:br>
            <a:r>
              <a:rPr lang="de-DE" sz="2000" dirty="0">
                <a:solidFill>
                  <a:schemeClr val="accent1"/>
                </a:solidFill>
              </a:rPr>
              <a:t>Austausch mit Kammer – Ziel Vorabinformation der Mitgliedsbetriebe: </a:t>
            </a:r>
            <a:r>
              <a:rPr lang="de-DE" sz="2000" dirty="0" smtClean="0">
                <a:solidFill>
                  <a:schemeClr val="accent1"/>
                </a:solidFill>
              </a:rPr>
              <a:t/>
            </a:r>
            <a:br>
              <a:rPr lang="de-DE" sz="2000" dirty="0" smtClean="0">
                <a:solidFill>
                  <a:schemeClr val="accent1"/>
                </a:solidFill>
              </a:rPr>
            </a:br>
            <a:r>
              <a:rPr lang="de-DE" sz="2000" dirty="0" smtClean="0">
                <a:solidFill>
                  <a:schemeClr val="accent1"/>
                </a:solidFill>
              </a:rPr>
              <a:t>4 Wochen </a:t>
            </a:r>
            <a:r>
              <a:rPr lang="de-DE" sz="2000" dirty="0">
                <a:solidFill>
                  <a:schemeClr val="accent1"/>
                </a:solidFill>
              </a:rPr>
              <a:t>vorab </a:t>
            </a:r>
            <a:endParaRPr lang="de-DE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180F-D34B-1E4A-AA66-E7C9EC96A938}" type="datetime1">
              <a:rPr lang="de-DE" smtClean="0"/>
              <a:t>17.06.2022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B12B-90A8-EC4D-8070-1F4E560D5553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7509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506" y="742077"/>
            <a:ext cx="7992000" cy="961200"/>
          </a:xfrm>
        </p:spPr>
        <p:txBody>
          <a:bodyPr/>
          <a:lstStyle/>
          <a:p>
            <a:r>
              <a:rPr lang="de-DE" sz="2000" dirty="0">
                <a:solidFill>
                  <a:schemeClr val="accent3">
                    <a:lumMod val="75000"/>
                  </a:schemeClr>
                </a:solidFill>
              </a:rPr>
              <a:t>Tagung der Arbeitnehmer-Vizepräsidenten der BL Bremen, Hamburg, Hessen, Nds., NRW am 17. Juni 2022</a:t>
            </a:r>
            <a:endParaRPr lang="de-DE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4452-96C2-6D47-AB2A-737DF069BB17}" type="datetime1">
              <a:rPr lang="de-DE" smtClean="0"/>
              <a:t>17.06.2022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B12B-90A8-EC4D-8070-1F4E560D5553}" type="slidenum">
              <a:rPr lang="de-DE" smtClean="0"/>
              <a:t>9</a:t>
            </a:fld>
            <a:endParaRPr lang="de-DE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5805A43A-BFBE-4860-905E-BB5FE58E4B42}"/>
              </a:ext>
            </a:extLst>
          </p:cNvPr>
          <p:cNvSpPr txBox="1">
            <a:spLocks/>
          </p:cNvSpPr>
          <p:nvPr/>
        </p:nvSpPr>
        <p:spPr>
          <a:xfrm>
            <a:off x="586274" y="1646357"/>
            <a:ext cx="7992000" cy="4351338"/>
          </a:xfrm>
          <a:prstGeom prst="rect">
            <a:avLst/>
          </a:prstGeom>
        </p:spPr>
        <p:txBody>
          <a:bodyPr/>
          <a:lstStyle>
            <a:lvl1pPr marL="316800" indent="-3168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70000"/>
              <a:buFontTx/>
              <a:buBlip>
                <a:blip r:embed="rId2"/>
              </a:buBlip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4000" indent="-327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70000"/>
              <a:buFontTx/>
              <a:buBlip>
                <a:blip r:embed="rId2"/>
              </a:buBlip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16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70000"/>
              <a:buFontTx/>
              <a:buBlip>
                <a:blip r:embed="rId2"/>
              </a:buBlip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4113" indent="-223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70000"/>
              <a:buFontTx/>
              <a:buBlip>
                <a:blip r:embed="rId2"/>
              </a:buBlip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8800" indent="-223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70000"/>
              <a:buFontTx/>
              <a:buBlip>
                <a:blip r:embed="rId2"/>
              </a:buBlip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>
                <a:solidFill>
                  <a:schemeClr val="accent1"/>
                </a:solidFill>
              </a:rPr>
              <a:t>Verkehrspolitik in FHH: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2400" dirty="0">
                <a:solidFill>
                  <a:schemeClr val="accent1"/>
                </a:solidFill>
              </a:rPr>
              <a:t>Situation der Betriebe - Probleme</a:t>
            </a:r>
            <a:r>
              <a:rPr lang="de-DE" sz="2400" dirty="0" smtClean="0">
                <a:solidFill>
                  <a:schemeClr val="accent1"/>
                </a:solidFill>
              </a:rPr>
              <a:t>:</a:t>
            </a:r>
            <a:br>
              <a:rPr lang="de-DE" sz="2400" dirty="0" smtClean="0">
                <a:solidFill>
                  <a:schemeClr val="accent1"/>
                </a:solidFill>
              </a:rPr>
            </a:br>
            <a:r>
              <a:rPr lang="de-DE" sz="2400" dirty="0" smtClean="0">
                <a:solidFill>
                  <a:schemeClr val="accent1"/>
                </a:solidFill>
              </a:rPr>
              <a:t>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2000" dirty="0" smtClean="0">
                <a:solidFill>
                  <a:schemeClr val="accent1"/>
                </a:solidFill>
              </a:rPr>
              <a:t>Parken </a:t>
            </a:r>
            <a:r>
              <a:rPr lang="de-DE" sz="2000" dirty="0">
                <a:solidFill>
                  <a:schemeClr val="accent1"/>
                </a:solidFill>
              </a:rPr>
              <a:t>am Betriebssitz / beim Kunden</a:t>
            </a:r>
          </a:p>
          <a:p>
            <a:pPr>
              <a:buFontTx/>
              <a:buChar char="-"/>
            </a:pPr>
            <a:r>
              <a:rPr lang="de-DE" sz="2000" dirty="0">
                <a:solidFill>
                  <a:schemeClr val="accent1"/>
                </a:solidFill>
              </a:rPr>
              <a:t>Bewohnerparken: StVO begünstigt nur Bewohner (kein Quartiersparken)</a:t>
            </a:r>
          </a:p>
          <a:p>
            <a:pPr>
              <a:buFontTx/>
              <a:buChar char="-"/>
            </a:pPr>
            <a:r>
              <a:rPr lang="de-DE" sz="2000" dirty="0">
                <a:solidFill>
                  <a:schemeClr val="accent1"/>
                </a:solidFill>
              </a:rPr>
              <a:t>Parken am Betriebssitz: AG für Betriebe nur nach Einzelfallprüfung – Kontingent. Höhe abhängig vom Parkdruck (Problematisch!)</a:t>
            </a:r>
          </a:p>
          <a:p>
            <a:pPr>
              <a:buFontTx/>
              <a:buChar char="-"/>
            </a:pPr>
            <a:r>
              <a:rPr lang="de-DE" sz="2000" dirty="0">
                <a:solidFill>
                  <a:schemeClr val="accent1"/>
                </a:solidFill>
              </a:rPr>
              <a:t>Höchstparkdauer in BPG: überwiegend max. 180 min., Tagestickets möglich</a:t>
            </a:r>
          </a:p>
          <a:p>
            <a:pPr>
              <a:buFontTx/>
              <a:buChar char="-"/>
            </a:pPr>
            <a:r>
              <a:rPr lang="de-DE" sz="2000" dirty="0">
                <a:solidFill>
                  <a:schemeClr val="accent1"/>
                </a:solidFill>
              </a:rPr>
              <a:t>LBV restriktiver bei Vergabe von AGs.</a:t>
            </a:r>
          </a:p>
          <a:p>
            <a:pPr>
              <a:buFontTx/>
              <a:buChar char="-"/>
            </a:pPr>
            <a:endParaRPr lang="de-DE" dirty="0">
              <a:solidFill>
                <a:schemeClr val="accent1"/>
              </a:solidFill>
            </a:endParaRPr>
          </a:p>
          <a:p>
            <a:pPr>
              <a:buFontTx/>
              <a:buChar char="-"/>
            </a:pPr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8" name="Gewitterblitz 7"/>
          <p:cNvSpPr/>
          <p:nvPr/>
        </p:nvSpPr>
        <p:spPr>
          <a:xfrm>
            <a:off x="452861" y="3683726"/>
            <a:ext cx="343981" cy="874343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7672724"/>
      </p:ext>
    </p:extLst>
  </p:cSld>
  <p:clrMapOvr>
    <a:masterClrMapping/>
  </p:clrMapOvr>
</p:sld>
</file>

<file path=ppt/theme/theme1.xml><?xml version="1.0" encoding="utf-8"?>
<a:theme xmlns:a="http://schemas.openxmlformats.org/drawingml/2006/main" name="Tabelle">
  <a:themeElements>
    <a:clrScheme name="HWK Neutral">
      <a:dk1>
        <a:srgbClr val="000000"/>
      </a:dk1>
      <a:lt1>
        <a:srgbClr val="FFFFFF"/>
      </a:lt1>
      <a:dk2>
        <a:srgbClr val="488FDB"/>
      </a:dk2>
      <a:lt2>
        <a:srgbClr val="76ABE3"/>
      </a:lt2>
      <a:accent1>
        <a:srgbClr val="488FDB"/>
      </a:accent1>
      <a:accent2>
        <a:srgbClr val="76ABE3"/>
      </a:accent2>
      <a:accent3>
        <a:srgbClr val="A3C7ED"/>
      </a:accent3>
      <a:accent4>
        <a:srgbClr val="D1E3F6"/>
      </a:accent4>
      <a:accent5>
        <a:srgbClr val="073070"/>
      </a:accent5>
      <a:accent6>
        <a:srgbClr val="456493"/>
      </a:accent6>
      <a:hlink>
        <a:srgbClr val="488FDB"/>
      </a:hlink>
      <a:folHlink>
        <a:srgbClr val="488FDB"/>
      </a:folHlink>
    </a:clrScheme>
    <a:fontScheme name="Office-Design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sz="28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317500" indent="-317500" algn="l">
          <a:buClr>
            <a:schemeClr val="accent1"/>
          </a:buClr>
          <a:buFont typeface="Arial" panose="020B0604020202020204" pitchFamily="34" charset="0"/>
          <a:buChar char="■"/>
          <a:defRPr sz="2800" dirty="0" err="1" smtClean="0"/>
        </a:defPPr>
      </a:lstStyle>
    </a:txDef>
  </a:objectDefaults>
  <a:extraClrSchemeLst/>
  <a:custClrLst>
    <a:custClr name="Dunkelblau">
      <a:srgbClr val="073070"/>
    </a:custClr>
    <a:custClr name="Dunkelblau 75%">
      <a:srgbClr val="456494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882</Words>
  <Application>Microsoft Office PowerPoint</Application>
  <PresentationFormat>Bildschirmpräsentation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Symbol</vt:lpstr>
      <vt:lpstr>Tabelle</vt:lpstr>
      <vt:lpstr>Tagung der Arbeitnehmer- Vizepräsidenten der BL Bremen, Hamburg, Hessen, Nds., NRW  am 17. Juni 2022</vt:lpstr>
      <vt:lpstr>   Thema: Mobilität und Verkehr</vt:lpstr>
      <vt:lpstr>Tagung der Arbeitnehmer-Vizepräsidenten der BL Bremen, Hamburg, Hessen, Nds., NRW am 17. Juni 2022</vt:lpstr>
      <vt:lpstr>Tagung der Arbeitnehmer-Vizepräsidenten der BL Bremen, Hamburg, Hessen, Nds., NRW am 17. Juni 2022</vt:lpstr>
      <vt:lpstr>Tagung der Arbeitnehmer-Vizepräsidenten der BL Bremen, Hamburg, Hessen, Nds., NRW am 17. Juni 2022</vt:lpstr>
      <vt:lpstr>Tagung der Arbeitnehmer-Vizepräsidenten der BL Bremen, Hamburg, Hessen, Nds., NRW am 17. Juni 2022</vt:lpstr>
      <vt:lpstr>Tagung der Arbeitnehmer-Vizepräsidenten der BL Bremen, Hamburg, Hessen, Nds., NRW am 17. Juni 2022</vt:lpstr>
      <vt:lpstr>Tagung der Arbeitnehmer-Vizepräsidenten der BL Bremen, Hamburg, Hessen, Nds., NRW am 17. Juni 2022</vt:lpstr>
      <vt:lpstr>Tagung der Arbeitnehmer-Vizepräsidenten der BL Bremen, Hamburg, Hessen, Nds., NRW am 17. Juni 2022</vt:lpstr>
      <vt:lpstr>Tagung der Arbeitnehmer-Vizepräsidenten der BL Bremen, Hamburg, Hessen, Nds., NRW am 17. Juni 2022</vt:lpstr>
      <vt:lpstr>Tagung der Arbeitnehmer-Vizepräsidenten der BL Bremen, Hamburg, Hessen, Nds., NRW am 17. Juni 2022</vt:lpstr>
      <vt:lpstr>Tagung der Arbeitnehmer-Vizepräsidenten der BL Bremen, Hamburg, Hessen, Nds., NRW am 17. Juni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CORPORATE MEDIA</dc:creator>
  <cp:lastModifiedBy>Kuttenkeuler, Andreas</cp:lastModifiedBy>
  <cp:revision>86</cp:revision>
  <cp:lastPrinted>2022-06-15T09:49:28Z</cp:lastPrinted>
  <dcterms:created xsi:type="dcterms:W3CDTF">2017-09-22T13:50:13Z</dcterms:created>
  <dcterms:modified xsi:type="dcterms:W3CDTF">2022-06-17T15:09:35Z</dcterms:modified>
</cp:coreProperties>
</file>