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5" r:id="rId2"/>
    <p:sldId id="459" r:id="rId3"/>
    <p:sldId id="456" r:id="rId4"/>
    <p:sldId id="384" r:id="rId5"/>
    <p:sldId id="433" r:id="rId6"/>
    <p:sldId id="442" r:id="rId7"/>
    <p:sldId id="443" r:id="rId8"/>
    <p:sldId id="458" r:id="rId9"/>
    <p:sldId id="318" r:id="rId10"/>
    <p:sldId id="457" r:id="rId11"/>
    <p:sldId id="454" r:id="rId12"/>
    <p:sldId id="444" r:id="rId13"/>
    <p:sldId id="460" r:id="rId14"/>
    <p:sldId id="461" r:id="rId15"/>
    <p:sldId id="462" r:id="rId16"/>
    <p:sldId id="463" r:id="rId17"/>
    <p:sldId id="464" r:id="rId18"/>
    <p:sldId id="469" r:id="rId19"/>
    <p:sldId id="346" r:id="rId20"/>
    <p:sldId id="340" r:id="rId21"/>
    <p:sldId id="434" r:id="rId22"/>
    <p:sldId id="468" r:id="rId23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070"/>
    <a:srgbClr val="003174"/>
    <a:srgbClr val="456494"/>
    <a:srgbClr val="488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96" autoAdjust="0"/>
    <p:restoredTop sz="95028" autoAdjust="0"/>
  </p:normalViewPr>
  <p:slideViewPr>
    <p:cSldViewPr snapToGrid="0" snapToObjects="1">
      <p:cViewPr varScale="1">
        <p:scale>
          <a:sx n="69" d="100"/>
          <a:sy n="69" d="100"/>
        </p:scale>
        <p:origin x="22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47" d="100"/>
          <a:sy n="47" d="100"/>
        </p:scale>
        <p:origin x="2748" y="4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3508"/>
          </a:xfrm>
          <a:prstGeom prst="rect">
            <a:avLst/>
          </a:prstGeom>
        </p:spPr>
        <p:txBody>
          <a:bodyPr vert="horz" lIns="99034" tIns="49517" rIns="99034" bIns="49517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3508"/>
          </a:xfrm>
          <a:prstGeom prst="rect">
            <a:avLst/>
          </a:prstGeom>
        </p:spPr>
        <p:txBody>
          <a:bodyPr vert="horz" lIns="99034" tIns="49517" rIns="99034" bIns="49517" rtlCol="0"/>
          <a:lstStyle>
            <a:lvl1pPr algn="r">
              <a:defRPr sz="1300"/>
            </a:lvl1pPr>
          </a:lstStyle>
          <a:p>
            <a:fld id="{C3261851-DB44-8546-9F36-BC972F9E5976}" type="datetimeFigureOut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4" tIns="49517" rIns="99034" bIns="495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34" tIns="49517" rIns="99034" bIns="4951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34" tIns="49517" rIns="99034" bIns="49517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34" tIns="49517" rIns="99034" bIns="49517" rtlCol="0" anchor="b"/>
          <a:lstStyle>
            <a:lvl1pPr algn="r">
              <a:defRPr sz="1300"/>
            </a:lvl1pPr>
          </a:lstStyle>
          <a:p>
            <a:fld id="{0D0EC977-4E3C-0D47-8967-10E108558F4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86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58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5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Ziel: Gegenseitige Erläuterung, was sich die Behörden vom Handwerk erhofft und was das Handwerk von den Behörden erwartet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36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48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Anreize </a:t>
            </a:r>
            <a:r>
              <a:rPr lang="de-DE" dirty="0"/>
              <a:t>für Einsparungen von Energiekosten- und Ressourcen über </a:t>
            </a:r>
            <a:r>
              <a:rPr lang="de-DE" b="1" dirty="0"/>
              <a:t>Förderprogramme</a:t>
            </a:r>
            <a:r>
              <a:rPr lang="de-DE" dirty="0"/>
              <a:t> des Bundes (Bsp.: BAFA) und der IFB Hamburg gesetzt (Bsp.: Förderprogramm Unternehmen für </a:t>
            </a:r>
            <a:r>
              <a:rPr lang="de-DE" dirty="0" err="1"/>
              <a:t>Ressoucenschutz</a:t>
            </a:r>
            <a:r>
              <a:rPr lang="de-DE" dirty="0"/>
              <a:t>)</a:t>
            </a:r>
          </a:p>
          <a:p>
            <a:r>
              <a:rPr lang="de-DE" b="1" dirty="0"/>
              <a:t>Handwerk</a:t>
            </a:r>
            <a:r>
              <a:rPr lang="de-DE" dirty="0"/>
              <a:t> bei vielen der 400 Maßnahmen des Klimaplans und im Klimaschutzgesetz </a:t>
            </a:r>
            <a:r>
              <a:rPr lang="de-DE" b="1" dirty="0"/>
              <a:t>direkt angesprochen </a:t>
            </a:r>
            <a:r>
              <a:rPr lang="de-DE" dirty="0"/>
              <a:t>(Gliederung in 4 Transformationspfaden).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385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452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450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C977-4E3C-0D47-8967-10E108558F44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385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0" y="1152000"/>
            <a:ext cx="12192000" cy="541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10180799" y="1152000"/>
            <a:ext cx="2011197" cy="541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12192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-2" y="0"/>
            <a:ext cx="5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16000" y="1123200"/>
            <a:ext cx="8164800" cy="2387600"/>
          </a:xfrm>
        </p:spPr>
        <p:txBody>
          <a:bodyPr anchor="b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16000" y="3733200"/>
            <a:ext cx="81648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1728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864000"/>
            <a:ext cx="12192000" cy="288000"/>
          </a:xfrm>
          <a:prstGeom prst="rect">
            <a:avLst/>
          </a:prstGeom>
          <a:solidFill>
            <a:srgbClr val="003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-3" y="864000"/>
            <a:ext cx="3888000" cy="288000"/>
          </a:xfrm>
          <a:prstGeom prst="rect">
            <a:avLst/>
          </a:prstGeom>
          <a:solidFill>
            <a:srgbClr val="456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8807627" y="65555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13" y="17854"/>
            <a:ext cx="2309987" cy="845960"/>
          </a:xfrm>
          <a:prstGeom prst="rect">
            <a:avLst/>
          </a:prstGeom>
        </p:spPr>
      </p:pic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47528E0-2D62-2544-B45C-E41876FCEF1C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28800" y="6570000"/>
            <a:ext cx="2743200" cy="288000"/>
          </a:xfrm>
        </p:spPr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3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,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864001"/>
            <a:ext cx="10756800" cy="720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686C-F332-174E-812D-8E97C4D45D28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20000" y="1584000"/>
            <a:ext cx="3463199" cy="25992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8008801" y="1584000"/>
            <a:ext cx="3463199" cy="25992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364400" y="1584000"/>
            <a:ext cx="3463199" cy="25992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720725" y="4392000"/>
            <a:ext cx="3462338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7"/>
          </p:nvPr>
        </p:nvSpPr>
        <p:spPr>
          <a:xfrm>
            <a:off x="4367485" y="4392000"/>
            <a:ext cx="3462338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8"/>
          </p:nvPr>
        </p:nvSpPr>
        <p:spPr>
          <a:xfrm>
            <a:off x="8009662" y="4391999"/>
            <a:ext cx="3462338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uf Bild, 2/3, anim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5F0D-E97B-A142-A3FB-BE0FB78B264B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863999"/>
            <a:ext cx="4176000" cy="5273999"/>
          </a:xfrm>
          <a:solidFill>
            <a:schemeClr val="bg1"/>
          </a:solidFill>
        </p:spPr>
        <p:txBody>
          <a:bodyPr lIns="360000" tIns="360000" rIns="360000"/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idx="14"/>
          </p:nvPr>
        </p:nvSpPr>
        <p:spPr>
          <a:xfrm>
            <a:off x="360001" y="2387006"/>
            <a:ext cx="4176000" cy="3747213"/>
          </a:xfrm>
          <a:prstGeom prst="rect">
            <a:avLst/>
          </a:prstGeom>
        </p:spPr>
        <p:txBody>
          <a:bodyPr vert="horz" lIns="360000" tIns="0" rIns="360000" bIns="0" rtlCol="0">
            <a:noAutofit/>
          </a:bodyPr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uf Bild, 3/2, anim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320B-A245-5944-B27F-6AC81DD004F6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863999"/>
            <a:ext cx="6951600" cy="5273999"/>
          </a:xfrm>
          <a:solidFill>
            <a:schemeClr val="bg1"/>
          </a:solidFill>
        </p:spPr>
        <p:txBody>
          <a:bodyPr lIns="360000" tIns="360000" rIns="360000"/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idx="14"/>
          </p:nvPr>
        </p:nvSpPr>
        <p:spPr>
          <a:xfrm>
            <a:off x="360000" y="2387006"/>
            <a:ext cx="6951599" cy="3747213"/>
          </a:xfrm>
          <a:prstGeom prst="rect">
            <a:avLst/>
          </a:prstGeom>
        </p:spPr>
        <p:txBody>
          <a:bodyPr vert="horz" lIns="360000" tIns="0" rIns="360000" bIns="0" rtlCol="0">
            <a:noAutofit/>
          </a:bodyPr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864000"/>
            <a:ext cx="5181600" cy="9616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20000" y="2160000"/>
            <a:ext cx="5181600" cy="4014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E84-C3BD-144F-91A1-4B6A111652C2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Diagrammplatzhalter 10"/>
          <p:cNvSpPr>
            <a:spLocks noGrp="1"/>
          </p:cNvSpPr>
          <p:nvPr>
            <p:ph type="chart" sz="quarter" idx="14"/>
          </p:nvPr>
        </p:nvSpPr>
        <p:spPr>
          <a:xfrm>
            <a:off x="6429600" y="863998"/>
            <a:ext cx="5079600" cy="53100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17E-2874-144E-A4C7-2678089A9D93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3"/>
          </p:nvPr>
        </p:nvSpPr>
        <p:spPr>
          <a:xfrm>
            <a:off x="720725" y="2160000"/>
            <a:ext cx="10756800" cy="398439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26F7-D901-5B47-97C8-E671E1042654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4"/>
          </p:nvPr>
        </p:nvSpPr>
        <p:spPr>
          <a:xfrm>
            <a:off x="720001" y="2160001"/>
            <a:ext cx="10752000" cy="398439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chl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klicken und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60379" cy="4351338"/>
          </a:xfrm>
        </p:spPr>
        <p:txBody>
          <a:bodyPr/>
          <a:lstStyle>
            <a:lvl1pPr marL="363538" indent="-355600">
              <a:spcBef>
                <a:spcPts val="1200"/>
              </a:spcBef>
              <a:spcAft>
                <a:spcPts val="600"/>
              </a:spcAft>
              <a:tabLst>
                <a:tab pos="360363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3625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 mit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 title="dek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8" name="Rechteck 7" title="dek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rtlCol="0"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KLICKEN, UM TITEL HINZUZUFÜGEN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de-DE" noProof="0" dirty="0"/>
              <a:t>UNTERTITEL HIER EINFÜGEN</a:t>
            </a:r>
          </a:p>
        </p:txBody>
      </p:sp>
      <p:sp>
        <p:nvSpPr>
          <p:cNvPr id="11" name="Form 62" title="dek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de-DE" sz="1500" noProof="0" dirty="0"/>
          </a:p>
        </p:txBody>
      </p:sp>
    </p:spTree>
    <p:extLst>
      <p:ext uri="{BB962C8B-B14F-4D97-AF65-F5344CB8AC3E}">
        <p14:creationId xmlns:p14="http://schemas.microsoft.com/office/powerpoint/2010/main" val="351112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auf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1944000"/>
            <a:ext cx="10515600" cy="1152000"/>
          </a:xfrm>
        </p:spPr>
        <p:txBody>
          <a:bodyPr anchor="t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47528E0-2D62-2544-B45C-E41876FCEF1C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9" name="Textplatzhalter 17"/>
          <p:cNvSpPr>
            <a:spLocks noGrp="1"/>
          </p:cNvSpPr>
          <p:nvPr>
            <p:ph type="body" sz="quarter" idx="15"/>
          </p:nvPr>
        </p:nvSpPr>
        <p:spPr>
          <a:xfrm>
            <a:off x="0" y="1944000"/>
            <a:ext cx="576000" cy="1152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94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>
        <p:tmplLst>
          <p:tmpl>
            <p:tnLst>
              <p:par>
                <p:cTn presetID="2" presetClass="entr" presetSubtype="8" decel="5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AFB8411-8549-6C47-B55D-11BF1B46B691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9" name="Textplatzhalter 17"/>
          <p:cNvSpPr>
            <a:spLocks noGrp="1"/>
          </p:cNvSpPr>
          <p:nvPr>
            <p:ph type="body" sz="quarter" idx="15"/>
          </p:nvPr>
        </p:nvSpPr>
        <p:spPr>
          <a:xfrm>
            <a:off x="0" y="1944000"/>
            <a:ext cx="576000" cy="1152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64000" y="1944000"/>
            <a:ext cx="10515600" cy="1152000"/>
          </a:xfrm>
        </p:spPr>
        <p:txBody>
          <a:bodyPr anchor="t" anchorCtr="0"/>
          <a:lstStyle>
            <a:lvl1pPr algn="l">
              <a:defRPr sz="42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2" presetClass="entr" presetSubtype="8" decel="5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34E-FEC4-4C43-9CCA-01B992FA3ECB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0F14F9F-9AEC-41F8-B614-B01048E4A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160000"/>
            <a:ext cx="10756800" cy="4351338"/>
          </a:xfrm>
          <a:prstGeom prst="rect">
            <a:avLst/>
          </a:prstGeom>
        </p:spPr>
        <p:txBody>
          <a:bodyPr vert="horz" lIns="0" tIns="0" rIns="0" bIns="1080000" rtlCol="0">
            <a:noAutofit/>
          </a:bodyPr>
          <a:lstStyle>
            <a:lvl1pPr marL="317500" indent="-317500">
              <a:buFont typeface="Arial" panose="020B0604020202020204" pitchFamily="34" charset="0"/>
              <a:buChar char="■"/>
              <a:defRPr/>
            </a:lvl1pPr>
            <a:lvl2pPr marL="685800" indent="-327025">
              <a:buFont typeface="Arial" panose="020B0604020202020204" pitchFamily="34" charset="0"/>
              <a:buChar char="■"/>
              <a:defRPr/>
            </a:lvl2pPr>
            <a:lvl3pPr marL="933450" indent="-215900">
              <a:buFont typeface="Arial" panose="020B0604020202020204" pitchFamily="34" charset="0"/>
              <a:buChar char="■"/>
              <a:defRPr/>
            </a:lvl3pPr>
            <a:lvl4pPr marL="1155700" indent="-222250">
              <a:buFont typeface="Arial" panose="020B0604020202020204" pitchFamily="34" charset="0"/>
              <a:buChar char="■"/>
              <a:defRPr/>
            </a:lvl4pPr>
            <a:lvl5pPr marL="1379538" indent="-223838">
              <a:buFont typeface="Arial" panose="020B0604020202020204" pitchFamily="34" charset="0"/>
              <a:buChar char="■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04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864000"/>
            <a:ext cx="10707600" cy="96162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8FEB-97AB-9F4D-BE40-06D161C3B63E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F2C1999-F290-444A-B7A1-94D920B079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0000" y="2160000"/>
            <a:ext cx="5181600" cy="4351338"/>
          </a:xfrm>
          <a:prstGeom prst="rect">
            <a:avLst/>
          </a:prstGeom>
        </p:spPr>
        <p:txBody>
          <a:bodyPr vert="horz" lIns="0" tIns="0" rIns="0" bIns="108000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A36F721-8051-4C89-99C5-1254B9E57B4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0892" y="2160000"/>
            <a:ext cx="5181600" cy="4351338"/>
          </a:xfrm>
          <a:prstGeom prst="rect">
            <a:avLst/>
          </a:prstGeom>
        </p:spPr>
        <p:txBody>
          <a:bodyPr vert="horz" lIns="0" tIns="0" rIns="0" bIns="108000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761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, 3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1" y="864000"/>
            <a:ext cx="5903999" cy="9616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89DA-7C95-7244-A605-C1121AA79EE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7322400" y="1"/>
            <a:ext cx="48744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4"/>
          </p:nvPr>
        </p:nvSpPr>
        <p:spPr>
          <a:xfrm>
            <a:off x="720000" y="2160000"/>
            <a:ext cx="5904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,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0" y="864000"/>
            <a:ext cx="5903999" cy="9616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0CFA9-49A7-7144-A8F2-8C2350BAA9A5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8744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4"/>
          </p:nvPr>
        </p:nvSpPr>
        <p:spPr>
          <a:xfrm>
            <a:off x="5616000" y="2160000"/>
            <a:ext cx="590399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,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1" y="864000"/>
            <a:ext cx="3456000" cy="96162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9EFB-01EA-684B-B018-0ED4840FD293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891200" y="1"/>
            <a:ext cx="73008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4"/>
          </p:nvPr>
        </p:nvSpPr>
        <p:spPr>
          <a:xfrm>
            <a:off x="720000" y="2160000"/>
            <a:ext cx="3456001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7500" indent="-317500">
              <a:buSzPct val="100000"/>
              <a:buFont typeface="Arial" panose="020B0604020202020204" pitchFamily="34" charset="0"/>
              <a:buChar char="■"/>
              <a:defRPr/>
            </a:lvl1pPr>
            <a:lvl2pPr marL="685800" indent="-327025">
              <a:buSzPct val="100000"/>
              <a:buFont typeface="Arial" panose="020B0604020202020204" pitchFamily="34" charset="0"/>
              <a:buChar char="■"/>
              <a:defRPr/>
            </a:lvl2pPr>
            <a:lvl3pPr marL="933450" indent="-215900">
              <a:buSzPct val="100000"/>
              <a:buFont typeface="Arial" panose="020B0604020202020204" pitchFamily="34" charset="0"/>
              <a:buChar char="■"/>
              <a:defRPr/>
            </a:lvl3pPr>
            <a:lvl4pPr marL="1155700" indent="-222250">
              <a:buSzPct val="100000"/>
              <a:buFont typeface="Arial" panose="020B0604020202020204" pitchFamily="34" charset="0"/>
              <a:buChar char="■"/>
              <a:defRPr/>
            </a:lvl4pPr>
            <a:lvl5pPr marL="1379538" indent="-223838">
              <a:buSzPct val="100000"/>
              <a:buFont typeface="Arial" panose="020B0604020202020204" pitchFamily="34" charset="0"/>
              <a:buChar char="■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, 3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7600" y="864000"/>
            <a:ext cx="3456000" cy="961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F490-A909-0241-9EE2-00D8513BC9F3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7300800" cy="657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idx="14"/>
          </p:nvPr>
        </p:nvSpPr>
        <p:spPr>
          <a:xfrm>
            <a:off x="8067600" y="2160000"/>
            <a:ext cx="3456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-3" y="6570000"/>
            <a:ext cx="3888000" cy="2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0" y="864000"/>
            <a:ext cx="10756800" cy="961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0441A21-E827-AE41-81FA-9FA775698749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570000"/>
            <a:ext cx="41148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A54703-7B11-304E-913B-E52C2E5950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13" y="17854"/>
            <a:ext cx="2309987" cy="845960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B0713FA-C4D7-4593-9911-339C7E96B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160000"/>
            <a:ext cx="10756800" cy="4351338"/>
          </a:xfrm>
          <a:prstGeom prst="rect">
            <a:avLst/>
          </a:prstGeom>
        </p:spPr>
        <p:txBody>
          <a:bodyPr vert="horz" lIns="0" tIns="0" rIns="0" bIns="108000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313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  <p:sldLayoutId id="2147483650" r:id="rId4"/>
    <p:sldLayoutId id="2147483652" r:id="rId5"/>
    <p:sldLayoutId id="2147483661" r:id="rId6"/>
    <p:sldLayoutId id="2147483663" r:id="rId7"/>
    <p:sldLayoutId id="2147483662" r:id="rId8"/>
    <p:sldLayoutId id="2147483664" r:id="rId9"/>
    <p:sldLayoutId id="2147483667" r:id="rId10"/>
    <p:sldLayoutId id="2147483666" r:id="rId11"/>
    <p:sldLayoutId id="2147483665" r:id="rId12"/>
    <p:sldLayoutId id="2147483671" r:id="rId13"/>
    <p:sldLayoutId id="2147483670" r:id="rId14"/>
    <p:sldLayoutId id="2147483672" r:id="rId15"/>
    <p:sldLayoutId id="2147483673" r:id="rId16"/>
    <p:sldLayoutId id="214748367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73070"/>
          </a:solidFill>
          <a:latin typeface="+mn-lt"/>
          <a:ea typeface="+mj-ea"/>
          <a:cs typeface="+mj-cs"/>
        </a:defRPr>
      </a:lvl1pPr>
    </p:titleStyle>
    <p:bodyStyle>
      <a:lvl1pPr marL="317500" indent="-317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■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7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■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33450" indent="-215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■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2222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■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9538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■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burg.de/contentblob/13287332/bc25a62e559c42bfaae795775ef1ab4e/data/d-erste-fortschreibung-hamburger-klimapla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landesrecht-hamburg.de/jportal/portal/page/bshaprod.psml?showdoccase=1&amp;st=null&amp;doc.id=jlr-KlimaSchGHA2020pG8&amp;doc.part=X&amp;doc.origin=b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burg.de/contentblob/13271120/1bc73f0aec619302bf921b2f812b7499/data/d-anlage-4-massnahmenprogramm-transformationspfad-wirtschaf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mburg.de/klimaberufe" TargetMode="Externa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ergiebauzentrum.de/veranstaltungen" TargetMode="Externa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amburg.de/energielotsen/13074082/gewerbetreibend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amburg.de/contentblob/13287332/bc25a62e559c42bfaae795775ef1ab4e/data/d-erste-fortschreibung-hamburger-klimaplan.pdf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67432" y="1358144"/>
            <a:ext cx="5733078" cy="2889114"/>
          </a:xfrm>
        </p:spPr>
        <p:txBody>
          <a:bodyPr anchor="b">
            <a:normAutofit/>
          </a:bodyPr>
          <a:lstStyle/>
          <a:p>
            <a:pPr algn="ctr"/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TOP 2</a:t>
            </a:r>
            <a:b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</a:br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Energiewende im </a:t>
            </a:r>
            <a:r>
              <a:rPr lang="de-DE" sz="3900" dirty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H</a:t>
            </a:r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andwerk</a:t>
            </a:r>
            <a:endParaRPr lang="de-DE" sz="3900" dirty="0">
              <a:ea typeface="Hiragino Kaku Gothic StdN W8" panose="020B0800000000000000" pitchFamily="34" charset="-128"/>
              <a:cs typeface="Phosphate Inline" panose="02000506050000020004" pitchFamily="2" charset="77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01806" y="5232917"/>
            <a:ext cx="4881103" cy="1220063"/>
          </a:xfrm>
        </p:spPr>
        <p:txBody>
          <a:bodyPr anchor="t">
            <a:normAutofit/>
          </a:bodyPr>
          <a:lstStyle/>
          <a:p>
            <a:r>
              <a:rPr lang="de-DE" sz="1800" b="1" dirty="0" smtClean="0"/>
              <a:t>Wie können Handwerkskammern die Betriebe auf dem Weg zum energieeffizienten Wirtschaften und bei der Fachkräftesicherung unterstützen? </a:t>
            </a:r>
            <a:endParaRPr lang="de-DE" sz="1800" b="1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3033E1-F517-0448-AB72-C800E1D713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25978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05908" y="6510209"/>
            <a:ext cx="5099909" cy="4050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 smtClean="0">
                <a:solidFill>
                  <a:schemeClr val="tx1">
                    <a:alpha val="80000"/>
                  </a:schemeClr>
                </a:solidFill>
              </a:rPr>
              <a:t>Tagung der Arbeitnehmervizepräsidenten                             Kai Hünemörder</a:t>
            </a: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ACF52F9-6CA9-2042-A541-F110569611B0}"/>
              </a:ext>
            </a:extLst>
          </p:cNvPr>
          <p:cNvSpPr txBox="1">
            <a:spLocks/>
          </p:cNvSpPr>
          <p:nvPr/>
        </p:nvSpPr>
        <p:spPr>
          <a:xfrm>
            <a:off x="10418080" y="6518290"/>
            <a:ext cx="1524538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de-DE" sz="1100" dirty="0" smtClean="0">
                <a:solidFill>
                  <a:schemeClr val="tx1">
                    <a:alpha val="80000"/>
                  </a:schemeClr>
                </a:solidFill>
              </a:rPr>
              <a:t>Stand: 17.06.2022</a:t>
            </a: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E24B081-2BB7-964A-A5F9-57B3E7866E94}"/>
              </a:ext>
            </a:extLst>
          </p:cNvPr>
          <p:cNvSpPr txBox="1">
            <a:spLocks/>
          </p:cNvSpPr>
          <p:nvPr/>
        </p:nvSpPr>
        <p:spPr>
          <a:xfrm>
            <a:off x="4517780" y="6529839"/>
            <a:ext cx="1524538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52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8216" y="487108"/>
            <a:ext cx="7790980" cy="520079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Hamburgisches Klimaschutzgesetz und Fachkräftegewinnung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447555"/>
            <a:ext cx="576000" cy="733973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r>
              <a:rPr lang="de-DE" dirty="0" smtClean="0"/>
              <a:t>Kai Hünemörder</a:t>
            </a:r>
            <a:endParaRPr lang="de-DE" dirty="0"/>
          </a:p>
        </p:txBody>
      </p:sp>
      <p:sp>
        <p:nvSpPr>
          <p:cNvPr id="25" name="Foliennummernplatzhalter 4"/>
          <p:cNvSpPr txBox="1">
            <a:spLocks/>
          </p:cNvSpPr>
          <p:nvPr/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54703-7B11-304E-913B-E52C2E5950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576000" y="1757586"/>
            <a:ext cx="7764436" cy="4657403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 smtClean="0"/>
              <a:t>Ziel </a:t>
            </a:r>
            <a:r>
              <a:rPr lang="de-DE" sz="2000" b="1" dirty="0"/>
              <a:t>dieses Gesetzes </a:t>
            </a:r>
            <a:r>
              <a:rPr lang="de-DE" sz="2000" dirty="0"/>
              <a:t>ist es, das Klima zu schützen </a:t>
            </a:r>
            <a:r>
              <a:rPr lang="de-DE" sz="2000" dirty="0" smtClean="0"/>
              <a:t>[…] unter </a:t>
            </a:r>
            <a:r>
              <a:rPr lang="de-DE" sz="2000" dirty="0"/>
              <a:t>anderem durch eine möglichst sparsame, rationelle und ressourcenschonende sowie eine umwelt- und gesundheitsverträgliche Erzeugung, Verteilung und Verwendung von Energie im Rahmen des wirtschaftlich </a:t>
            </a:r>
            <a:r>
              <a:rPr lang="de-DE" sz="2000" dirty="0" smtClean="0"/>
              <a:t>Vertretbaren.</a:t>
            </a:r>
          </a:p>
          <a:p>
            <a:r>
              <a:rPr lang="de-DE" sz="2000" dirty="0" smtClean="0"/>
              <a:t>Inhalt: zahlreiche vom Handwerk umzusetzende </a:t>
            </a:r>
            <a:r>
              <a:rPr lang="de-DE" sz="2000" b="1" dirty="0" smtClean="0"/>
              <a:t>Festlegungen für Gebäude und Erneuerbare Energien </a:t>
            </a:r>
          </a:p>
          <a:p>
            <a:r>
              <a:rPr lang="de-DE" sz="2000" dirty="0" smtClean="0"/>
              <a:t>Seit 22.12.2020: konkrete Durchführungsverordnungen zur solaren Nutzung von Dächern und (min. 15%)</a:t>
            </a:r>
          </a:p>
          <a:p>
            <a:r>
              <a:rPr lang="de-DE" sz="2000" dirty="0" smtClean="0"/>
              <a:t>Mitentscheidend für Umsetzung: </a:t>
            </a:r>
            <a:r>
              <a:rPr lang="de-DE" sz="2000" b="1" dirty="0" smtClean="0"/>
              <a:t>SHK, Elektrohandwerk, Dachdecker, Kältetechniker, Schornsteinfeger, Maurer, Maler </a:t>
            </a:r>
            <a:r>
              <a:rPr lang="de-DE" sz="2000" dirty="0" smtClean="0"/>
              <a:t>(Gebäudedämmung) und weitere</a:t>
            </a:r>
          </a:p>
          <a:p>
            <a:r>
              <a:rPr lang="de-DE" sz="2000" dirty="0" smtClean="0"/>
              <a:t>Effekt: </a:t>
            </a:r>
            <a:r>
              <a:rPr lang="de-DE" sz="2000" b="1" dirty="0" smtClean="0"/>
              <a:t>Fachkräftegewinnung für das Handwerk wurde spätestens 2019 zum </a:t>
            </a:r>
            <a:r>
              <a:rPr lang="de-DE" sz="2000" b="1" dirty="0" smtClean="0">
                <a:solidFill>
                  <a:srgbClr val="00B050"/>
                </a:solidFill>
              </a:rPr>
              <a:t>klimapolitischen Schlüsselthema</a:t>
            </a:r>
          </a:p>
          <a:p>
            <a:pPr marL="0" indent="0">
              <a:buNone/>
            </a:pPr>
            <a:endParaRPr lang="de-DE" sz="1600" b="1" dirty="0" smtClean="0"/>
          </a:p>
          <a:p>
            <a:pPr marL="0" indent="0">
              <a:buNone/>
            </a:pPr>
            <a:endParaRPr lang="de-DE" sz="1600" b="1" dirty="0" smtClean="0"/>
          </a:p>
        </p:txBody>
      </p:sp>
      <p:sp>
        <p:nvSpPr>
          <p:cNvPr id="8" name="Rechteck 7"/>
          <p:cNvSpPr/>
          <p:nvPr/>
        </p:nvSpPr>
        <p:spPr>
          <a:xfrm>
            <a:off x="8266545" y="3356428"/>
            <a:ext cx="386180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u="sng" dirty="0" smtClean="0">
                <a:hlinkClick r:id="rId3"/>
              </a:rPr>
              <a:t>Gesetzestext:</a:t>
            </a:r>
          </a:p>
          <a:p>
            <a:r>
              <a:rPr lang="de-DE" sz="1050" dirty="0" smtClean="0">
                <a:hlinkClick r:id="rId3"/>
              </a:rPr>
              <a:t> </a:t>
            </a:r>
          </a:p>
          <a:p>
            <a:r>
              <a:rPr lang="de-DE" sz="1050" dirty="0">
                <a:hlinkClick r:id="rId4"/>
              </a:rPr>
              <a:t>http://</a:t>
            </a:r>
            <a:r>
              <a:rPr lang="de-DE" sz="1050" dirty="0" smtClean="0">
                <a:hlinkClick r:id="rId4"/>
              </a:rPr>
              <a:t>www.landesrecht-hamburg.de/jportal/portal/page/bshaprod.psml?showdoccase=1&amp;st=null&amp;doc.id=jlr-KlimaSchGHA2020pG8&amp;doc.part=X&amp;doc.origin=bs</a:t>
            </a:r>
            <a:endParaRPr lang="de-DE" sz="1050" dirty="0" smtClean="0"/>
          </a:p>
          <a:p>
            <a:endParaRPr lang="de-DE" sz="1050" dirty="0" smtClean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</p:txBody>
      </p:sp>
      <p:pic>
        <p:nvPicPr>
          <p:cNvPr id="14" name="Grafik 13"/>
          <p:cNvPicPr/>
          <p:nvPr/>
        </p:nvPicPr>
        <p:blipFill rotWithShape="1">
          <a:blip r:embed="rId5"/>
          <a:srcRect l="29762" t="21164" r="24493" b="46111"/>
          <a:stretch/>
        </p:blipFill>
        <p:spPr bwMode="auto">
          <a:xfrm>
            <a:off x="8266545" y="1440797"/>
            <a:ext cx="3798368" cy="1760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19" y="4349373"/>
            <a:ext cx="3303561" cy="21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8216" y="588704"/>
            <a:ext cx="9999093" cy="520079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Bezug auf Runden Tisch Fachkräftesicherung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447555"/>
            <a:ext cx="576000" cy="817827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r>
              <a:rPr lang="de-DE" dirty="0" smtClean="0"/>
              <a:t>Kai Hünemörder</a:t>
            </a:r>
            <a:endParaRPr lang="de-DE" dirty="0"/>
          </a:p>
        </p:txBody>
      </p:sp>
      <p:sp>
        <p:nvSpPr>
          <p:cNvPr id="25" name="Foliennummernplatzhalter 4"/>
          <p:cNvSpPr txBox="1">
            <a:spLocks/>
          </p:cNvSpPr>
          <p:nvPr/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54703-7B11-304E-913B-E52C2E5950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798216" y="3118169"/>
            <a:ext cx="4713773" cy="4835137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b="1" dirty="0" smtClean="0"/>
          </a:p>
          <a:p>
            <a:endParaRPr lang="de-DE" sz="1600" b="1" dirty="0" smtClean="0"/>
          </a:p>
          <a:p>
            <a:pPr marL="358775" lvl="1" indent="0">
              <a:buNone/>
            </a:pPr>
            <a:endParaRPr lang="de-DE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6310913" y="1599555"/>
            <a:ext cx="55463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dirty="0"/>
          </a:p>
          <a:p>
            <a:endParaRPr lang="de-DE" sz="1200" dirty="0" smtClean="0"/>
          </a:p>
          <a:p>
            <a:r>
              <a:rPr lang="de-DE" sz="1200" dirty="0"/>
              <a:t>Anlage 4 Maßnahmenprogramm Transformationspfad Wirtschaft </a:t>
            </a:r>
          </a:p>
          <a:p>
            <a:r>
              <a:rPr lang="de-DE" sz="1200" dirty="0">
                <a:hlinkClick r:id="rId3"/>
              </a:rPr>
              <a:t>https://</a:t>
            </a:r>
            <a:r>
              <a:rPr lang="de-DE" sz="1200" dirty="0" smtClean="0">
                <a:hlinkClick r:id="rId3"/>
              </a:rPr>
              <a:t>www.hamburg.de/contentblob/13271120/1bc73f0aec619302bf921b2f812b7499/data/d-anlage-4-massnahmenprogramm-transformationspfad-wirtschaft.pdf</a:t>
            </a:r>
            <a:endParaRPr lang="de-DE" sz="1200" dirty="0" smtClean="0"/>
          </a:p>
          <a:p>
            <a:endParaRPr lang="de-DE" sz="1200" dirty="0"/>
          </a:p>
          <a:p>
            <a:endParaRPr lang="de-DE" sz="1200" dirty="0" smtClean="0"/>
          </a:p>
          <a:p>
            <a:endParaRPr lang="de-DE" sz="1200" dirty="0"/>
          </a:p>
          <a:p>
            <a:r>
              <a:rPr lang="de-DE" sz="1200" dirty="0" smtClean="0"/>
              <a:t>Hinweise: </a:t>
            </a:r>
          </a:p>
          <a:p>
            <a:endParaRPr lang="de-DE" sz="1200" dirty="0"/>
          </a:p>
          <a:p>
            <a:pPr marL="171450" indent="-171450">
              <a:buFontTx/>
              <a:buChar char="-"/>
            </a:pPr>
            <a:r>
              <a:rPr lang="de-DE" dirty="0" smtClean="0"/>
              <a:t>Besetzung des Runden Tisches mit den Innungen gezielt auf Handwerk und entscheidende Behörden ausgerichtet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Max. 20 Personen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1599555"/>
            <a:ext cx="5197915" cy="494195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400" y="4329738"/>
            <a:ext cx="2937600" cy="207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285509"/>
            <a:ext cx="10069920" cy="961625"/>
          </a:xfrm>
        </p:spPr>
        <p:txBody>
          <a:bodyPr/>
          <a:lstStyle/>
          <a:p>
            <a:r>
              <a:rPr lang="de-DE" sz="3200" dirty="0" smtClean="0">
                <a:solidFill>
                  <a:schemeClr val="tx1"/>
                </a:solidFill>
              </a:rPr>
              <a:t>1. Schritt: Vorbereitendes Planungsgesprächs zum Fachkräftemangel</a:t>
            </a:r>
            <a:br>
              <a:rPr lang="de-DE" sz="3200" dirty="0" smtClean="0">
                <a:solidFill>
                  <a:schemeClr val="tx1"/>
                </a:solidFill>
              </a:rPr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12</a:t>
            </a:fld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4064" r="15304"/>
          <a:stretch/>
        </p:blipFill>
        <p:spPr>
          <a:xfrm rot="5400000">
            <a:off x="10064122" y="917105"/>
            <a:ext cx="1921906" cy="1574384"/>
          </a:xfrm>
        </p:spPr>
      </p:pic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635695" y="1121213"/>
            <a:ext cx="8025694" cy="483472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 smtClean="0"/>
              <a:t>Identifizierte Maßnahmen (Auswahl):</a:t>
            </a:r>
          </a:p>
          <a:p>
            <a:r>
              <a:rPr lang="de-DE" sz="2400" dirty="0"/>
              <a:t>Politische Unterstützung für die </a:t>
            </a:r>
            <a:r>
              <a:rPr lang="de-DE" sz="2400" dirty="0">
                <a:solidFill>
                  <a:srgbClr val="00B050"/>
                </a:solidFill>
              </a:rPr>
              <a:t>Nachwuchswerbung in den Bau- und Ausbaugewerken</a:t>
            </a:r>
            <a:r>
              <a:rPr lang="de-DE" sz="2400" dirty="0"/>
              <a:t> (Lust machen auf sinnstiftende </a:t>
            </a:r>
            <a:r>
              <a:rPr lang="de-DE" sz="2400" dirty="0" smtClean="0"/>
              <a:t>Klimawendeberufe)</a:t>
            </a:r>
            <a:endParaRPr lang="de-DE" sz="2400" dirty="0"/>
          </a:p>
          <a:p>
            <a:r>
              <a:rPr lang="de-DE" sz="2400" dirty="0">
                <a:solidFill>
                  <a:srgbClr val="00B050"/>
                </a:solidFill>
              </a:rPr>
              <a:t>Gleichstellung Studium und Meisterausbildung </a:t>
            </a:r>
            <a:r>
              <a:rPr lang="de-DE" sz="2400" dirty="0"/>
              <a:t>/ MV finanziell stärker vom Staat unterstützen lassen (aufgenommen in Koalitionsvertrag)  </a:t>
            </a:r>
          </a:p>
          <a:p>
            <a:r>
              <a:rPr lang="de-DE" sz="2400" dirty="0" smtClean="0">
                <a:solidFill>
                  <a:srgbClr val="00B050"/>
                </a:solidFill>
              </a:rPr>
              <a:t>Absenkung der Azubi-Abbrecherquoten </a:t>
            </a:r>
            <a:r>
              <a:rPr lang="de-DE" sz="2400" dirty="0" smtClean="0"/>
              <a:t>(finanzierbare Wohnheimplätze, Ausbildungsqualität, </a:t>
            </a:r>
            <a:r>
              <a:rPr lang="de-DE" sz="2400" dirty="0" err="1" smtClean="0"/>
              <a:t>Abbrechersoforthilfe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Nachwuchswerbung und </a:t>
            </a:r>
            <a:r>
              <a:rPr lang="de-DE" sz="2400" dirty="0" smtClean="0">
                <a:solidFill>
                  <a:srgbClr val="00B050"/>
                </a:solidFill>
              </a:rPr>
              <a:t>Unterstützungssysteme für Migranten/ Flüchtlinge </a:t>
            </a:r>
            <a:r>
              <a:rPr lang="de-DE" sz="2400" dirty="0" smtClean="0"/>
              <a:t>weiterentwickeln </a:t>
            </a:r>
          </a:p>
          <a:p>
            <a:pPr marL="0" indent="0">
              <a:buNone/>
            </a:pPr>
            <a:r>
              <a:rPr lang="de-DE" sz="2400" b="1" dirty="0" smtClean="0"/>
              <a:t>Bei Besetzung des Runden Tisches sicherstellen: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Ausrichtung im Interesse des Klimaschutzes auf Bedarfe im Handwerk</a:t>
            </a:r>
            <a:endParaRPr lang="de-DE" sz="2400" b="1" dirty="0" smtClean="0"/>
          </a:p>
          <a:p>
            <a:pPr marL="0" indent="0">
              <a:buNone/>
            </a:pPr>
            <a:endParaRPr lang="de-DE" sz="1600" dirty="0" smtClean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05588"/>
              </p:ext>
            </p:extLst>
          </p:nvPr>
        </p:nvGraphicFramePr>
        <p:xfrm>
          <a:off x="8644033" y="2741398"/>
          <a:ext cx="3187700" cy="1526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7700">
                  <a:extLst>
                    <a:ext uri="{9D8B030D-6E8A-4147-A177-3AD203B41FA5}">
                      <a16:colId xmlns:a16="http://schemas.microsoft.com/office/drawing/2014/main" val="1996897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000" u="sng" dirty="0">
                          <a:effectLst/>
                        </a:rPr>
                        <a:t>Ziel der FHH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83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</a:rPr>
                        <a:t>Zusätzliche Baukapazitäten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06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Laufende Wohnungsbauprogramme (10.000 +)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559242"/>
                  </a:ext>
                </a:extLst>
              </a:tr>
              <a:tr h="1922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Helvetica" panose="020B0604020202030204" pitchFamily="34" charset="0"/>
                        <a:buChar char="&gt;"/>
                      </a:pPr>
                      <a:r>
                        <a:rPr lang="de-DE" sz="1000" dirty="0">
                          <a:effectLst/>
                        </a:rPr>
                        <a:t>Verdopplung der energetischen Gebäudesanierung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287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Helvetica" panose="020B0604020202030204" pitchFamily="34" charset="0"/>
                        <a:buChar char="&gt;"/>
                      </a:pPr>
                      <a:r>
                        <a:rPr lang="de-DE" sz="1000" dirty="0">
                          <a:effectLst/>
                        </a:rPr>
                        <a:t>Digitalisierung der Energiewende (Elektro-Know-how)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786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Helvetica" panose="020B0604020202030204" pitchFamily="34" charset="0"/>
                        <a:buChar char="&gt;"/>
                      </a:pPr>
                      <a:r>
                        <a:rPr lang="de-DE" sz="1000" dirty="0">
                          <a:effectLst/>
                        </a:rPr>
                        <a:t>Solardachpflicht/ Schneller Austausch von Ölheizungen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051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Helvetica" panose="020B0604020202030204" pitchFamily="34" charset="0"/>
                        <a:buChar char="&gt;"/>
                      </a:pPr>
                      <a:r>
                        <a:rPr lang="de-DE" sz="1000" dirty="0">
                          <a:effectLst/>
                        </a:rPr>
                        <a:t>RISA/Tiefbauprogramme (Hamburg Wasser)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5277665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437632"/>
              </p:ext>
            </p:extLst>
          </p:nvPr>
        </p:nvGraphicFramePr>
        <p:xfrm>
          <a:off x="8624567" y="4655867"/>
          <a:ext cx="3187700" cy="1715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7700">
                  <a:extLst>
                    <a:ext uri="{9D8B030D-6E8A-4147-A177-3AD203B41FA5}">
                      <a16:colId xmlns:a16="http://schemas.microsoft.com/office/drawing/2014/main" val="3727901947"/>
                    </a:ext>
                  </a:extLst>
                </a:gridCol>
              </a:tblGrid>
              <a:tr h="35875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effiziente Unterstützung bei</a:t>
                      </a:r>
                      <a:r>
                        <a:rPr lang="de-DE" sz="1000" u="sng" dirty="0">
                          <a:effectLst/>
                        </a:rPr>
                        <a:t> </a:t>
                      </a:r>
                      <a:r>
                        <a:rPr lang="de-DE" sz="1000" dirty="0">
                          <a:effectLst/>
                        </a:rPr>
                        <a:t>Abmilderung des </a:t>
                      </a:r>
                      <a:r>
                        <a:rPr lang="de-DE" sz="1000" dirty="0" smtClean="0">
                          <a:effectLst/>
                        </a:rPr>
                        <a:t>Fachkräfteengpasses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435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stabile belastbare Rahmenbedingungen (&lt;- Erhöhung des Mitarbeiterbestandes)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9333710"/>
                  </a:ext>
                </a:extLst>
              </a:tr>
              <a:tr h="2555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weitere öffentliche Aufwertung des Handwerks /Azubis!)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384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Unterstützungsrahmen zur Erhöhung der Ausbildungskapazität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492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"/>
                      </a:pPr>
                      <a:r>
                        <a:rPr lang="de-DE" sz="1000" dirty="0">
                          <a:effectLst/>
                        </a:rPr>
                        <a:t>Erhöhung der Ausbildungsqualität und dezidierten Klimaschutzprofile der Betriebe</a:t>
                      </a:r>
                      <a:endParaRPr lang="de-DE" sz="1000" dirty="0">
                        <a:effectLst/>
                        <a:latin typeface="Helvetica" panose="020B0604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1170613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540935" y="430270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 des Handwerks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487859"/>
            <a:ext cx="10069920" cy="961625"/>
          </a:xfrm>
        </p:spPr>
        <p:txBody>
          <a:bodyPr/>
          <a:lstStyle/>
          <a:p>
            <a:r>
              <a:rPr lang="de-DE" sz="3200" dirty="0" smtClean="0">
                <a:solidFill>
                  <a:schemeClr val="tx1"/>
                </a:solidFill>
              </a:rPr>
              <a:t>Zwischenergebnisse der ersten beiden Runden Tische</a:t>
            </a:r>
            <a:br>
              <a:rPr lang="de-DE" sz="3200" dirty="0" smtClean="0">
                <a:solidFill>
                  <a:schemeClr val="tx1"/>
                </a:solidFill>
              </a:rPr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13</a:t>
            </a:fld>
            <a:endParaRPr lang="de-DE" dirty="0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635695" y="1121213"/>
            <a:ext cx="8025694" cy="483472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dirty="0" smtClean="0"/>
          </a:p>
        </p:txBody>
      </p:sp>
      <p:sp>
        <p:nvSpPr>
          <p:cNvPr id="6" name="Rechteck 5"/>
          <p:cNvSpPr/>
          <p:nvPr/>
        </p:nvSpPr>
        <p:spPr>
          <a:xfrm>
            <a:off x="720000" y="1856510"/>
            <a:ext cx="5883127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400" b="1" dirty="0" smtClean="0"/>
              <a:t>Fokus: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400" b="1" dirty="0" smtClean="0"/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de-DE" sz="2400" b="1" dirty="0"/>
              <a:t>F</a:t>
            </a:r>
            <a:r>
              <a:rPr lang="de-DE" sz="2400" b="1" dirty="0" smtClean="0"/>
              <a:t>achkräfte für das Handwerk gewinnen</a:t>
            </a:r>
            <a:endParaRPr lang="de-DE" sz="2400" b="1" dirty="0"/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de-DE" sz="2400" b="1" dirty="0"/>
              <a:t>Fachkräfte qualifizieren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de-DE" sz="2400" b="1" dirty="0"/>
              <a:t>Innovative </a:t>
            </a:r>
            <a:r>
              <a:rPr lang="de-DE" sz="2400" b="1" dirty="0" smtClean="0"/>
              <a:t>Maßnahmen im Einsatz von Meisterinnen und Meistern und Gesellinnen und Gesellen</a:t>
            </a:r>
            <a:endParaRPr lang="de-DE" sz="24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32" y="2198255"/>
            <a:ext cx="4845592" cy="31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43A1DD5-104D-EB2C-6C2E-B30361A2C0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5732" y="-133364"/>
            <a:ext cx="6896100" cy="6853712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D078FD-9518-7202-275A-31DC0A76FA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dirty="0"/>
              <a:t>HWK, BSB</a:t>
            </a:r>
          </a:p>
        </p:txBody>
      </p:sp>
      <p:sp>
        <p:nvSpPr>
          <p:cNvPr id="7" name="Textplatzhalter 35">
            <a:extLst>
              <a:ext uri="{FF2B5EF4-FFF2-40B4-BE49-F238E27FC236}">
                <a16:creationId xmlns:a16="http://schemas.microsoft.com/office/drawing/2014/main" id="{C745E6A0-7249-A806-B5CB-7B7CBB33B596}"/>
              </a:ext>
            </a:extLst>
          </p:cNvPr>
          <p:cNvSpPr txBox="1">
            <a:spLocks/>
          </p:cNvSpPr>
          <p:nvPr/>
        </p:nvSpPr>
        <p:spPr>
          <a:xfrm>
            <a:off x="798690" y="1579689"/>
            <a:ext cx="4034567" cy="21245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Bestandsaufnahme: 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Welche aktuellen Maßnahmen in welchen Schulen werden bereits erfolgreich genutzt?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 / wie können die übrigen Schulen ebenfalls von einer Nutzung überzeugt werden?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platzhalter 35">
            <a:extLst>
              <a:ext uri="{FF2B5EF4-FFF2-40B4-BE49-F238E27FC236}">
                <a16:creationId xmlns:a16="http://schemas.microsoft.com/office/drawing/2014/main" id="{19E9E6BB-B395-63E7-4B95-C4DD65EAD553}"/>
              </a:ext>
            </a:extLst>
          </p:cNvPr>
          <p:cNvSpPr txBox="1">
            <a:spLocks/>
          </p:cNvSpPr>
          <p:nvPr/>
        </p:nvSpPr>
        <p:spPr>
          <a:xfrm>
            <a:off x="6292420" y="2238517"/>
            <a:ext cx="4903057" cy="118677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Traumjob Handwerk hat Bestandsaufnahme bezüglich </a:t>
            </a: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</a:rPr>
              <a:t>der Angebote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durchgeführt und auch erste Erkenntnisse formuliert. Besprechung mit BSB folgt.</a:t>
            </a:r>
          </a:p>
        </p:txBody>
      </p:sp>
      <p:sp>
        <p:nvSpPr>
          <p:cNvPr id="9" name="Textplatzhalter 35">
            <a:extLst>
              <a:ext uri="{FF2B5EF4-FFF2-40B4-BE49-F238E27FC236}">
                <a16:creationId xmlns:a16="http://schemas.microsoft.com/office/drawing/2014/main" id="{956682B3-1E07-4485-ED33-1CE3D4CCB3E4}"/>
              </a:ext>
            </a:extLst>
          </p:cNvPr>
          <p:cNvSpPr txBox="1">
            <a:spLocks/>
          </p:cNvSpPr>
          <p:nvPr/>
        </p:nvSpPr>
        <p:spPr>
          <a:xfrm>
            <a:off x="6292419" y="3704685"/>
            <a:ext cx="4903057" cy="145350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Schülerbefragung zu Berufsorientierungs-angeboten – was wird genutzt / was kommt an / was wünscht man sich? BSB prüft, ein Austausch folgt.</a:t>
            </a:r>
          </a:p>
        </p:txBody>
      </p:sp>
    </p:spTree>
    <p:extLst>
      <p:ext uri="{BB962C8B-B14F-4D97-AF65-F5344CB8AC3E}">
        <p14:creationId xmlns:p14="http://schemas.microsoft.com/office/powerpoint/2010/main" val="33783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43A1DD5-104D-EB2C-6C2E-B30361A2C0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D078FD-9518-7202-275A-31DC0A76FA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dirty="0"/>
              <a:t>ZEWU, BUKEA</a:t>
            </a:r>
          </a:p>
        </p:txBody>
      </p:sp>
      <p:sp>
        <p:nvSpPr>
          <p:cNvPr id="7" name="Textplatzhalter 35">
            <a:extLst>
              <a:ext uri="{FF2B5EF4-FFF2-40B4-BE49-F238E27FC236}">
                <a16:creationId xmlns:a16="http://schemas.microsoft.com/office/drawing/2014/main" id="{C745E6A0-7249-A806-B5CB-7B7CBB33B596}"/>
              </a:ext>
            </a:extLst>
          </p:cNvPr>
          <p:cNvSpPr txBox="1">
            <a:spLocks/>
          </p:cNvSpPr>
          <p:nvPr/>
        </p:nvSpPr>
        <p:spPr>
          <a:xfrm>
            <a:off x="798690" y="2439139"/>
            <a:ext cx="4034567" cy="12651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Unterstützung für die Kampagne zur Ausbildungsförderung oder auch anderer Kampagnen mit Blick auf die Außendarstellung des Klimahandwerks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platzhalter 35">
            <a:extLst>
              <a:ext uri="{FF2B5EF4-FFF2-40B4-BE49-F238E27FC236}">
                <a16:creationId xmlns:a16="http://schemas.microsoft.com/office/drawing/2014/main" id="{2DBFC92F-D808-5CF1-644D-5B752C1858A0}"/>
              </a:ext>
            </a:extLst>
          </p:cNvPr>
          <p:cNvSpPr txBox="1">
            <a:spLocks/>
          </p:cNvSpPr>
          <p:nvPr/>
        </p:nvSpPr>
        <p:spPr>
          <a:xfrm>
            <a:off x="6250749" y="186612"/>
            <a:ext cx="4986400" cy="289088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Kampagne ist erfolgreich auf Hamburger Plakatwänden gestartet. Als nächste Stufen und Unterstützungsinitiativen der Kampagne Klimaberufe sind weitere Maßnahmen in der internen Prüfung.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Filmische und textliche Aufbereitung Best </a:t>
            </a:r>
            <a:r>
              <a:rPr lang="de-DE" sz="1400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de-D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Beispielen für ausbildende Klimahandwerker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Vorplanung einer größeren Kampagne zu Klimaberufen nach dem Vorbild anderer Bundesländer und Kommunen für 2023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platzhalter 35">
            <a:extLst>
              <a:ext uri="{FF2B5EF4-FFF2-40B4-BE49-F238E27FC236}">
                <a16:creationId xmlns:a16="http://schemas.microsoft.com/office/drawing/2014/main" id="{E387A3AC-420E-1880-32A9-345222C43CDF}"/>
              </a:ext>
            </a:extLst>
          </p:cNvPr>
          <p:cNvSpPr txBox="1">
            <a:spLocks/>
          </p:cNvSpPr>
          <p:nvPr/>
        </p:nvSpPr>
        <p:spPr>
          <a:xfrm>
            <a:off x="6250749" y="3077497"/>
            <a:ext cx="4986400" cy="146500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BUKEA hat parallel zur Plakatierung im März 2022 die Landing Page für die Kampagne für Klimaberufe freigeschaltet. Mehr unter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https://www.hamburg.de/klimaberufe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platzhalter 35">
            <a:extLst>
              <a:ext uri="{FF2B5EF4-FFF2-40B4-BE49-F238E27FC236}">
                <a16:creationId xmlns:a16="http://schemas.microsoft.com/office/drawing/2014/main" id="{4F864B15-9AA1-99F7-87EE-F6A12C6586A4}"/>
              </a:ext>
            </a:extLst>
          </p:cNvPr>
          <p:cNvSpPr txBox="1">
            <a:spLocks/>
          </p:cNvSpPr>
          <p:nvPr/>
        </p:nvSpPr>
        <p:spPr>
          <a:xfrm>
            <a:off x="6250749" y="4444920"/>
            <a:ext cx="4986400" cy="230984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Für ein geteiltes Verständnis über zentrale Energiewende- und Klimaberufe, lädt die Handwerkskammer zur Unterausschusssitzung des Berufsbildungsausschusses und des Umweltausschusses zu "Energiewende und berufliche Bildung" für Dienstag, den 31.5.2022, 16:30 bis 18:30 Uhr ein.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43A1DD5-104D-EB2C-6C2E-B30361A2C0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D078FD-9518-7202-275A-31DC0A76FA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dirty="0"/>
              <a:t>NFE, BSB</a:t>
            </a:r>
          </a:p>
        </p:txBody>
      </p:sp>
      <p:sp>
        <p:nvSpPr>
          <p:cNvPr id="7" name="Textplatzhalter 35">
            <a:extLst>
              <a:ext uri="{FF2B5EF4-FFF2-40B4-BE49-F238E27FC236}">
                <a16:creationId xmlns:a16="http://schemas.microsoft.com/office/drawing/2014/main" id="{C745E6A0-7249-A806-B5CB-7B7CBB33B596}"/>
              </a:ext>
            </a:extLst>
          </p:cNvPr>
          <p:cNvSpPr txBox="1">
            <a:spLocks/>
          </p:cNvSpPr>
          <p:nvPr/>
        </p:nvSpPr>
        <p:spPr>
          <a:xfrm>
            <a:off x="798690" y="2024743"/>
            <a:ext cx="4034567" cy="154888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Thema Klimahandwerk publik machen. Vieles gibt es schon, Breitenwirkung fehlt. 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 erreichen wir junge Menschen, wie tragen wir das an sie heran?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platzhalter 35">
            <a:extLst>
              <a:ext uri="{FF2B5EF4-FFF2-40B4-BE49-F238E27FC236}">
                <a16:creationId xmlns:a16="http://schemas.microsoft.com/office/drawing/2014/main" id="{2DBFC92F-D808-5CF1-644D-5B752C1858A0}"/>
              </a:ext>
            </a:extLst>
          </p:cNvPr>
          <p:cNvSpPr txBox="1">
            <a:spLocks/>
          </p:cNvSpPr>
          <p:nvPr/>
        </p:nvSpPr>
        <p:spPr>
          <a:xfrm>
            <a:off x="6250749" y="2281815"/>
            <a:ext cx="4986400" cy="229437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Möglichkeiten in der Zusammenarbeit mit Schulen ausloten und pädagogisch aufbereitete Unterlagen für den Unterricht bereitzustellen.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 Austausch dazu hat stattgefunden und es wurde vereinbart, dass die BSB sich intern einen Überblick verschafft.</a:t>
            </a:r>
          </a:p>
        </p:txBody>
      </p:sp>
    </p:spTree>
    <p:extLst>
      <p:ext uri="{BB962C8B-B14F-4D97-AF65-F5344CB8AC3E}">
        <p14:creationId xmlns:p14="http://schemas.microsoft.com/office/powerpoint/2010/main" val="25355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43A1DD5-104D-EB2C-6C2E-B30361A2C0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D078FD-9518-7202-275A-31DC0A76FA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dirty="0"/>
              <a:t>Innungen, JBA, HWK, BUKEA</a:t>
            </a:r>
          </a:p>
        </p:txBody>
      </p:sp>
      <p:sp>
        <p:nvSpPr>
          <p:cNvPr id="7" name="Textplatzhalter 35">
            <a:extLst>
              <a:ext uri="{FF2B5EF4-FFF2-40B4-BE49-F238E27FC236}">
                <a16:creationId xmlns:a16="http://schemas.microsoft.com/office/drawing/2014/main" id="{C745E6A0-7249-A806-B5CB-7B7CBB33B596}"/>
              </a:ext>
            </a:extLst>
          </p:cNvPr>
          <p:cNvSpPr txBox="1">
            <a:spLocks/>
          </p:cNvSpPr>
          <p:nvPr/>
        </p:nvSpPr>
        <p:spPr>
          <a:xfrm>
            <a:off x="798690" y="2024743"/>
            <a:ext cx="4034567" cy="1548881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Gute Beispiele als Link sammeln und (Video-) Material auf Seiten der Jugendberufsagentur Hamburg bündeln.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ies könnte ggf. mit Begleittext und HH-Bezug über die Kanäle der Behörde oder des Senats ausgespielt werden. </a:t>
            </a:r>
          </a:p>
        </p:txBody>
      </p:sp>
      <p:sp>
        <p:nvSpPr>
          <p:cNvPr id="8" name="Textplatzhalter 35">
            <a:extLst>
              <a:ext uri="{FF2B5EF4-FFF2-40B4-BE49-F238E27FC236}">
                <a16:creationId xmlns:a16="http://schemas.microsoft.com/office/drawing/2014/main" id="{2DBFC92F-D808-5CF1-644D-5B752C1858A0}"/>
              </a:ext>
            </a:extLst>
          </p:cNvPr>
          <p:cNvSpPr txBox="1">
            <a:spLocks/>
          </p:cNvSpPr>
          <p:nvPr/>
        </p:nvSpPr>
        <p:spPr>
          <a:xfrm>
            <a:off x="6250749" y="1975997"/>
            <a:ext cx="4986400" cy="319525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Videokonferenz mit HWK, BSB, JBA und SHK zum Austausch von Medienangeboten der Gewerke SHK &amp; NFE hat stattgefunden.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Innungen stellen Materialien bis Ende April zur Verfügung, JBA bündelt diese auf einer Website, BSB streut in Richtung BO-Lehrkräfte und bespricht mit LI, inwiefern Materialien auch für Fortbildungen von Fachlehrkräften verwendet werden können.</a:t>
            </a:r>
          </a:p>
        </p:txBody>
      </p:sp>
    </p:spTree>
    <p:extLst>
      <p:ext uri="{BB962C8B-B14F-4D97-AF65-F5344CB8AC3E}">
        <p14:creationId xmlns:p14="http://schemas.microsoft.com/office/powerpoint/2010/main" val="34972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487859"/>
            <a:ext cx="10069920" cy="961625"/>
          </a:xfrm>
        </p:spPr>
        <p:txBody>
          <a:bodyPr/>
          <a:lstStyle/>
          <a:p>
            <a:r>
              <a:rPr lang="de-DE" sz="3200" dirty="0" smtClean="0">
                <a:solidFill>
                  <a:schemeClr val="tx1"/>
                </a:solidFill>
              </a:rPr>
              <a:t>Zwischenfazit: Fachkräftesicherung im Handwerk</a:t>
            </a:r>
            <a:br>
              <a:rPr lang="de-DE" sz="3200" dirty="0" smtClean="0">
                <a:solidFill>
                  <a:schemeClr val="tx1"/>
                </a:solidFill>
              </a:rPr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18</a:t>
            </a:fld>
            <a:endParaRPr lang="de-DE" dirty="0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635695" y="1121213"/>
            <a:ext cx="8025694" cy="483472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dirty="0" smtClean="0"/>
          </a:p>
        </p:txBody>
      </p:sp>
      <p:sp>
        <p:nvSpPr>
          <p:cNvPr id="6" name="Rechteck 5"/>
          <p:cNvSpPr/>
          <p:nvPr/>
        </p:nvSpPr>
        <p:spPr>
          <a:xfrm>
            <a:off x="720000" y="531759"/>
            <a:ext cx="6170327" cy="612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400" b="1" dirty="0" smtClean="0"/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de-DE" sz="2400" b="1" dirty="0" smtClean="0"/>
              <a:t>Im Zeichen von Klimawandels und Energiewende müssen Bund, Länder und Kommunen die Fachkräftesicherung im Handwerk </a:t>
            </a:r>
            <a:r>
              <a:rPr lang="de-DE" sz="2400" b="1" dirty="0" smtClean="0">
                <a:solidFill>
                  <a:srgbClr val="00B050"/>
                </a:solidFill>
              </a:rPr>
              <a:t>als eine der entscheidenden Gegenwartsaufgaben annehmen.</a:t>
            </a:r>
            <a:br>
              <a:rPr lang="de-DE" sz="2400" b="1" dirty="0" smtClean="0">
                <a:solidFill>
                  <a:srgbClr val="00B050"/>
                </a:solidFill>
              </a:rPr>
            </a:br>
            <a:endParaRPr lang="de-DE" sz="2400" b="1" dirty="0">
              <a:solidFill>
                <a:srgbClr val="00B050"/>
              </a:solidFill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de-DE" sz="2400" b="1" dirty="0" smtClean="0">
                <a:solidFill>
                  <a:srgbClr val="00B050"/>
                </a:solidFill>
              </a:rPr>
              <a:t>Neue Allianzen aus Innungen, Kammern, Behörden und Betrieben </a:t>
            </a:r>
            <a:r>
              <a:rPr lang="de-DE" sz="2400" b="1" dirty="0" smtClean="0"/>
              <a:t>können helfen, den Fachkräftemangel zumindest abzumildern.</a:t>
            </a:r>
            <a:br>
              <a:rPr lang="de-DE" sz="2400" b="1" dirty="0" smtClean="0"/>
            </a:br>
            <a:endParaRPr lang="de-DE" sz="2400" b="1" dirty="0" smtClean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de-DE" sz="2400" b="1" dirty="0" smtClean="0"/>
              <a:t>Wichtig für einen wirkmächtigen Klimaschutz bleibt der </a:t>
            </a:r>
            <a:r>
              <a:rPr lang="de-DE" sz="2400" b="1" dirty="0" smtClean="0">
                <a:solidFill>
                  <a:srgbClr val="00B050"/>
                </a:solidFill>
              </a:rPr>
              <a:t>Blick auf gute Arbeitsbedingungen und Aufstiegschancen für Gesellinnen und Gesellen.</a:t>
            </a:r>
            <a:endParaRPr lang="de-DE" sz="2400" b="1" dirty="0">
              <a:solidFill>
                <a:srgbClr val="00B05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32" y="1625600"/>
            <a:ext cx="4717903" cy="26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84C3246-D85B-2445-BEEC-99C55E858274}"/>
              </a:ext>
            </a:extLst>
          </p:cNvPr>
          <p:cNvSpPr txBox="1"/>
          <p:nvPr/>
        </p:nvSpPr>
        <p:spPr>
          <a:xfrm>
            <a:off x="5964837" y="3199695"/>
            <a:ext cx="6153272" cy="2739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r>
              <a:rPr lang="en-US" sz="4000" dirty="0">
                <a:effectLst/>
                <a:latin typeface="+mj-lt"/>
                <a:ea typeface="+mj-ea"/>
                <a:cs typeface="+mj-cs"/>
              </a:rPr>
              <a:t>„Wir </a:t>
            </a:r>
            <a:r>
              <a:rPr lang="en-US" sz="4000" dirty="0" smtClean="0">
                <a:effectLst/>
                <a:latin typeface="+mj-lt"/>
                <a:ea typeface="+mj-ea"/>
                <a:cs typeface="+mj-cs"/>
              </a:rPr>
              <a:t>gewinnen die Jugend für das Handwerk mit Glaubwürdigkeit und sinnstiftenden Jobs.“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endParaRPr lang="en-US" sz="4000" dirty="0" smtClean="0"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Vielen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Dank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für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die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Aufmerksamkeit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endParaRPr lang="en-US" sz="4000" dirty="0"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Kai Hünemörder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Leiter ZEWU der HWK Hamburg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1797685" algn="l"/>
              </a:tabLst>
            </a:pPr>
            <a:r>
              <a:rPr lang="en-US" sz="2000" dirty="0">
                <a:latin typeface="+mj-lt"/>
                <a:ea typeface="+mj-ea"/>
                <a:cs typeface="+mj-cs"/>
              </a:rPr>
              <a:t>k</a:t>
            </a:r>
            <a:r>
              <a:rPr lang="en-US" sz="2000" dirty="0" smtClean="0">
                <a:effectLst/>
                <a:latin typeface="+mj-lt"/>
                <a:ea typeface="+mj-ea"/>
                <a:cs typeface="+mj-cs"/>
              </a:rPr>
              <a:t>ai.huenemoerder@hwk-hamburg.de</a:t>
            </a:r>
            <a:endParaRPr lang="en-US" sz="200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platzhalter 9">
            <a:extLst>
              <a:ext uri="{FF2B5EF4-FFF2-40B4-BE49-F238E27FC236}">
                <a16:creationId xmlns:a16="http://schemas.microsoft.com/office/drawing/2014/main" id="{469E05FD-C506-F84C-8C66-B2C5CB49899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r="20394" b="-1"/>
          <a:stretch/>
        </p:blipFill>
        <p:spPr bwMode="auto">
          <a:xfrm>
            <a:off x="148648" y="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746626" y="6527713"/>
            <a:ext cx="4256653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 smtClean="0">
                <a:solidFill>
                  <a:schemeClr val="tx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Kai Hünemörder</a:t>
            </a:r>
            <a:endParaRPr lang="en-US" sz="1100" kern="1200" dirty="0">
              <a:solidFill>
                <a:schemeClr val="tx1">
                  <a:alpha val="8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E59277F8-2F74-484A-AE2E-68FE9628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2592" y="6575368"/>
            <a:ext cx="2743200" cy="2880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19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47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8215" y="487108"/>
            <a:ext cx="11015093" cy="520079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Energiesicherheit: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Booster für die Energiewende?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447555"/>
            <a:ext cx="576000" cy="651780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r>
              <a:rPr lang="de-DE" dirty="0" smtClean="0"/>
              <a:t>Kai Hünemörder</a:t>
            </a:r>
            <a:endParaRPr lang="de-DE" dirty="0"/>
          </a:p>
        </p:txBody>
      </p:sp>
      <p:sp>
        <p:nvSpPr>
          <p:cNvPr id="25" name="Foliennummernplatzhalter 4"/>
          <p:cNvSpPr txBox="1">
            <a:spLocks/>
          </p:cNvSpPr>
          <p:nvPr/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54703-7B11-304E-913B-E52C2E5950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798216" y="3118169"/>
            <a:ext cx="4713773" cy="4835137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b="1" dirty="0" smtClean="0"/>
          </a:p>
          <a:p>
            <a:endParaRPr lang="de-DE" sz="1600" b="1" dirty="0" smtClean="0"/>
          </a:p>
          <a:p>
            <a:pPr marL="358775" lvl="1" indent="0">
              <a:buNone/>
            </a:pPr>
            <a:endParaRPr lang="de-DE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576000" y="708918"/>
            <a:ext cx="7178499" cy="584217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b="1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>
              <a:solidFill>
                <a:srgbClr val="00B050"/>
              </a:solidFill>
            </a:endParaRPr>
          </a:p>
          <a:p>
            <a:r>
              <a:rPr lang="de-DE" sz="2400" b="1" dirty="0" smtClean="0"/>
              <a:t>Versorgungssicherheit </a:t>
            </a:r>
            <a:r>
              <a:rPr lang="de-DE" sz="2400" dirty="0" smtClean="0"/>
              <a:t>unter dem Eindruck des Kriegs in der Ukraine wiederentdeckt</a:t>
            </a:r>
          </a:p>
          <a:p>
            <a:r>
              <a:rPr lang="de-DE" sz="2400" b="1" dirty="0" smtClean="0"/>
              <a:t>Aufwertung der Bau- und Ausbaugewerke </a:t>
            </a:r>
            <a:r>
              <a:rPr lang="de-DE" sz="2400" dirty="0" smtClean="0"/>
              <a:t>zur Umsetzung von Klimaschutz und Energieeffizienz</a:t>
            </a:r>
          </a:p>
          <a:p>
            <a:r>
              <a:rPr lang="de-DE" sz="2400" b="1" dirty="0" smtClean="0"/>
              <a:t>Materialmangel und Fachkräftemangel </a:t>
            </a:r>
            <a:r>
              <a:rPr lang="de-DE" sz="2400" dirty="0" smtClean="0"/>
              <a:t>drosselt Tempo der Energiewende </a:t>
            </a:r>
          </a:p>
          <a:p>
            <a:r>
              <a:rPr lang="de-DE" sz="2400" dirty="0" smtClean="0"/>
              <a:t>Energieintensive Gewerke von </a:t>
            </a:r>
            <a:r>
              <a:rPr lang="de-DE" sz="2400" b="1" dirty="0" smtClean="0"/>
              <a:t>Preissteigerungen</a:t>
            </a:r>
            <a:r>
              <a:rPr lang="de-DE" sz="2400" dirty="0" smtClean="0"/>
              <a:t> stark betroffen (Bsp.: Gaspreis: 8 </a:t>
            </a:r>
            <a:r>
              <a:rPr lang="de-DE" sz="2400" dirty="0" smtClean="0">
                <a:sym typeface="Wingdings" panose="05000000000000000000" pitchFamily="2" charset="2"/>
              </a:rPr>
              <a:t> 13 </a:t>
            </a:r>
            <a:r>
              <a:rPr lang="de-DE" sz="2400" dirty="0" err="1" smtClean="0">
                <a:sym typeface="Wingdings" panose="05000000000000000000" pitchFamily="2" charset="2"/>
              </a:rPr>
              <a:t>cent</a:t>
            </a:r>
            <a:r>
              <a:rPr lang="de-DE" sz="2400" dirty="0" smtClean="0">
                <a:sym typeface="Wingdings" panose="05000000000000000000" pitchFamily="2" charset="2"/>
              </a:rPr>
              <a:t>/KWh)</a:t>
            </a:r>
            <a:endParaRPr lang="de-DE" sz="2400" dirty="0" smtClean="0"/>
          </a:p>
          <a:p>
            <a:r>
              <a:rPr lang="de-DE" sz="2400" dirty="0" smtClean="0">
                <a:solidFill>
                  <a:srgbClr val="00B050"/>
                </a:solidFill>
              </a:rPr>
              <a:t>Was tun </a:t>
            </a:r>
            <a:r>
              <a:rPr lang="de-DE" sz="2400" dirty="0" smtClean="0"/>
              <a:t>für das Handwerk? 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Zunächst ein Blick zurück …</a:t>
            </a:r>
          </a:p>
          <a:p>
            <a:pPr marL="0" indent="0">
              <a:buNone/>
            </a:pPr>
            <a:endParaRPr lang="de-DE" sz="24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71" y="2743620"/>
            <a:ext cx="4252774" cy="23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1393216"/>
            <a:ext cx="10515600" cy="784906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Anhang: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20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1435552"/>
            <a:ext cx="576000" cy="742570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720000" y="3464191"/>
            <a:ext cx="7283569" cy="2484587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379" y="2178122"/>
            <a:ext cx="5265912" cy="36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0957" y="768758"/>
            <a:ext cx="9698107" cy="321731"/>
          </a:xfrm>
        </p:spPr>
        <p:txBody>
          <a:bodyPr/>
          <a:lstStyle/>
          <a:p>
            <a:r>
              <a:rPr lang="de-DE" dirty="0" smtClean="0"/>
              <a:t>Expertenkreis Klimafolgenanpassung (2018-2022)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272082" y="1491390"/>
            <a:ext cx="9710992" cy="508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Bsp</a:t>
            </a:r>
            <a:r>
              <a:rPr lang="de-DE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Auswahl </a:t>
            </a:r>
            <a:r>
              <a:rPr lang="de-DE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bisheriger Themen:</a:t>
            </a:r>
          </a:p>
          <a:p>
            <a:r>
              <a:rPr lang="de-DE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Veranstaltungen wurden von Teilnehmern des Expertenkreises mit Vorträgen unterstützt!</a:t>
            </a:r>
          </a:p>
          <a:p>
            <a:endParaRPr lang="de-DE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29.05.18</a:t>
            </a:r>
            <a:b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„Schutz vor Starkregen und Hitze – Entwässerung, Gründach, Hochwasserschutz“ </a:t>
            </a:r>
            <a:b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Externe Referenten: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Armin Bayer, Abteilungsleiter der Handwerkskammer Frankfurt-Rhein-Main für das Thema KLARO -  Klimarobust Planen und Bauen;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Dr. Bornholdt, Behörde für Umwelt und Energie für das Thema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Gründach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25.11.19</a:t>
            </a:r>
            <a:b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Sommerlicher Wärmeschutz und Schutz vor Starkregenereignissen: Erläuterung von Maßnahmen zur Klimafolgenanpassung an den Modellen in der Dauerausstellung der Hamburger Energielotsen</a:t>
            </a:r>
            <a:b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Modelle können zur eigenen Kundenberatung genutzt werden, wahlweise mit oder ohne Hinzuziehung der Berater der Hamburger Energielotsen; Kunden können auch direkt weitergeleitet werden ohne eigene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Teilnahme</a:t>
            </a: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Nächste Treffen unter: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www.energiebauzentrum.de/veranstaltungen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310" y="771972"/>
            <a:ext cx="9698107" cy="321731"/>
          </a:xfrm>
        </p:spPr>
        <p:txBody>
          <a:bodyPr/>
          <a:lstStyle/>
          <a:p>
            <a:r>
              <a:rPr lang="de-DE" dirty="0" smtClean="0"/>
              <a:t>Nominierung für den Wettbewerb Blauer Kompass</a:t>
            </a:r>
            <a:endParaRPr lang="de-DE" dirty="0"/>
          </a:p>
        </p:txBody>
      </p:sp>
      <p:pic>
        <p:nvPicPr>
          <p:cNvPr id="1026" name="Grafik 4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13" y="1760721"/>
            <a:ext cx="9203749" cy="422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4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8215" y="487108"/>
            <a:ext cx="11015093" cy="520079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Initiativen der HWK Hamburg seit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Aufwertung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des Klimaschutzes 2018/19 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447555"/>
            <a:ext cx="576000" cy="651780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r>
              <a:rPr lang="de-DE" dirty="0" smtClean="0"/>
              <a:t>Kai Hünemörder</a:t>
            </a:r>
            <a:endParaRPr lang="de-DE" dirty="0"/>
          </a:p>
        </p:txBody>
      </p:sp>
      <p:sp>
        <p:nvSpPr>
          <p:cNvPr id="25" name="Foliennummernplatzhalter 4"/>
          <p:cNvSpPr txBox="1">
            <a:spLocks/>
          </p:cNvSpPr>
          <p:nvPr/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54703-7B11-304E-913B-E52C2E5950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798216" y="3118169"/>
            <a:ext cx="4713773" cy="4835137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b="1" dirty="0" smtClean="0"/>
          </a:p>
          <a:p>
            <a:endParaRPr lang="de-DE" sz="1600" b="1" dirty="0" smtClean="0"/>
          </a:p>
          <a:p>
            <a:pPr marL="358775" lvl="1" indent="0">
              <a:buNone/>
            </a:pPr>
            <a:endParaRPr lang="de-DE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576000" y="528663"/>
            <a:ext cx="11167362" cy="584217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b="1" dirty="0"/>
          </a:p>
          <a:p>
            <a:endParaRPr lang="de-DE" sz="2400" dirty="0" smtClean="0"/>
          </a:p>
          <a:p>
            <a:endParaRPr lang="de-DE" sz="2400" b="1" dirty="0" smtClean="0">
              <a:solidFill>
                <a:srgbClr val="00B050"/>
              </a:solidFill>
            </a:endParaRPr>
          </a:p>
          <a:p>
            <a:r>
              <a:rPr lang="de-DE" sz="2400" b="1" dirty="0" smtClean="0"/>
              <a:t>Kammerausschusssitzungen</a:t>
            </a:r>
            <a:r>
              <a:rPr lang="de-DE" sz="2400" b="1" dirty="0" smtClean="0">
                <a:solidFill>
                  <a:srgbClr val="00B050"/>
                </a:solidFill>
              </a:rPr>
              <a:t> </a:t>
            </a:r>
            <a:r>
              <a:rPr lang="de-DE" sz="2400" dirty="0" smtClean="0">
                <a:solidFill>
                  <a:srgbClr val="00B050"/>
                </a:solidFill>
              </a:rPr>
              <a:t>der</a:t>
            </a:r>
            <a:r>
              <a:rPr lang="de-DE" sz="2400" b="1" dirty="0" smtClean="0">
                <a:solidFill>
                  <a:srgbClr val="00B050"/>
                </a:solidFill>
              </a:rPr>
              <a:t> </a:t>
            </a:r>
            <a:r>
              <a:rPr lang="de-DE" sz="2400" dirty="0" smtClean="0">
                <a:solidFill>
                  <a:srgbClr val="00B050"/>
                </a:solidFill>
              </a:rPr>
              <a:t>Arbeitgeber- und Arbeitsnehmervertreter*innen und Innungen zum </a:t>
            </a:r>
            <a:r>
              <a:rPr lang="de-DE" sz="2400" dirty="0">
                <a:solidFill>
                  <a:srgbClr val="00B050"/>
                </a:solidFill>
              </a:rPr>
              <a:t>Klimaplan und zum Klimaschutzgesetz </a:t>
            </a:r>
            <a:r>
              <a:rPr lang="de-DE" sz="2400" b="1" dirty="0">
                <a:solidFill>
                  <a:srgbClr val="00B050"/>
                </a:solidFill>
              </a:rPr>
              <a:t>mit Vertretern der federführenden </a:t>
            </a:r>
            <a:r>
              <a:rPr lang="de-DE" sz="2400" b="1" dirty="0" smtClean="0">
                <a:solidFill>
                  <a:srgbClr val="00B050"/>
                </a:solidFill>
              </a:rPr>
              <a:t>Behörde </a:t>
            </a:r>
            <a:r>
              <a:rPr lang="de-DE" sz="2400" dirty="0" smtClean="0">
                <a:solidFill>
                  <a:srgbClr val="00B050"/>
                </a:solidFill>
              </a:rPr>
              <a:t>(seit 2019) </a:t>
            </a:r>
            <a:br>
              <a:rPr lang="de-DE" sz="2400" dirty="0" smtClean="0">
                <a:solidFill>
                  <a:srgbClr val="00B050"/>
                </a:solidFill>
              </a:rPr>
            </a:br>
            <a:endParaRPr lang="de-DE" sz="2400" dirty="0" smtClean="0">
              <a:solidFill>
                <a:srgbClr val="00B050"/>
              </a:solidFill>
            </a:endParaRPr>
          </a:p>
          <a:p>
            <a:r>
              <a:rPr lang="de-DE" sz="2400" b="1" dirty="0" smtClean="0"/>
              <a:t>Verstärkte Beratungsengagement </a:t>
            </a:r>
            <a:r>
              <a:rPr lang="de-DE" sz="2400" dirty="0" smtClean="0"/>
              <a:t>innerhalb der </a:t>
            </a:r>
            <a:br>
              <a:rPr lang="de-DE" sz="2400" dirty="0" smtClean="0"/>
            </a:br>
            <a:r>
              <a:rPr lang="de-DE" sz="2400" dirty="0" smtClean="0">
                <a:solidFill>
                  <a:srgbClr val="00B050"/>
                </a:solidFill>
              </a:rPr>
              <a:t>Hamburger Energielotsen auch für die Zeitgruppe </a:t>
            </a:r>
            <a:br>
              <a:rPr lang="de-DE" sz="2400" dirty="0" smtClean="0">
                <a:solidFill>
                  <a:srgbClr val="00B050"/>
                </a:solidFill>
              </a:rPr>
            </a:br>
            <a:r>
              <a:rPr lang="de-DE" sz="2400" dirty="0" smtClean="0">
                <a:solidFill>
                  <a:srgbClr val="00B050"/>
                </a:solidFill>
              </a:rPr>
              <a:t>Handwerk</a:t>
            </a:r>
            <a:br>
              <a:rPr lang="de-DE" sz="2400" dirty="0" smtClean="0">
                <a:solidFill>
                  <a:srgbClr val="00B050"/>
                </a:solidFill>
              </a:rPr>
            </a:br>
            <a:r>
              <a:rPr lang="de-DE" sz="2400" dirty="0" smtClean="0"/>
              <a:t>(ZEBAU, Handwerkskammer Hamburg</a:t>
            </a:r>
            <a:r>
              <a:rPr lang="de-DE" sz="2400" dirty="0"/>
              <a:t>,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smtClean="0"/>
              <a:t>Verbraucherzentrale)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b="1" dirty="0" smtClean="0">
                <a:solidFill>
                  <a:srgbClr val="00B050"/>
                </a:solidFill>
              </a:rPr>
              <a:t>Gebäudebezogene </a:t>
            </a:r>
            <a:r>
              <a:rPr lang="de-DE" sz="2400" b="1" dirty="0" smtClean="0"/>
              <a:t>Klimafolgeanpassung </a:t>
            </a:r>
            <a:r>
              <a:rPr lang="de-DE" sz="2400" dirty="0" smtClean="0">
                <a:solidFill>
                  <a:srgbClr val="00B050"/>
                </a:solidFill>
              </a:rPr>
              <a:t>mit </a:t>
            </a:r>
            <a:br>
              <a:rPr lang="de-DE" sz="2400" dirty="0" smtClean="0">
                <a:solidFill>
                  <a:srgbClr val="00B050"/>
                </a:solidFill>
              </a:rPr>
            </a:br>
            <a:r>
              <a:rPr lang="de-DE" sz="2400" dirty="0" smtClean="0">
                <a:solidFill>
                  <a:srgbClr val="00B050"/>
                </a:solidFill>
              </a:rPr>
              <a:t>Stabsstelle Klimafolgen </a:t>
            </a:r>
            <a:r>
              <a:rPr lang="de-DE" sz="2400" dirty="0" smtClean="0"/>
              <a:t>voranbringen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7202184" y="3449750"/>
            <a:ext cx="4763394" cy="26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285509"/>
            <a:ext cx="10756800" cy="961625"/>
          </a:xfrm>
        </p:spPr>
        <p:txBody>
          <a:bodyPr/>
          <a:lstStyle/>
          <a:p>
            <a:r>
              <a:rPr lang="de-DE" sz="4200" dirty="0">
                <a:solidFill>
                  <a:schemeClr val="tx1"/>
                </a:solidFill>
              </a:rPr>
              <a:t>Bezüge zum Handlungsprogramm 2024 </a:t>
            </a:r>
            <a:r>
              <a:rPr lang="de-DE" sz="4200" dirty="0" smtClean="0">
                <a:solidFill>
                  <a:schemeClr val="tx1"/>
                </a:solidFill>
              </a:rPr>
              <a:t/>
            </a:r>
            <a:br>
              <a:rPr lang="de-DE" sz="4200" dirty="0" smtClean="0">
                <a:solidFill>
                  <a:schemeClr val="tx1"/>
                </a:solidFill>
              </a:rPr>
            </a:br>
            <a:r>
              <a:rPr lang="de-DE" sz="4200" dirty="0" smtClean="0">
                <a:solidFill>
                  <a:schemeClr val="tx1"/>
                </a:solidFill>
              </a:rPr>
              <a:t>– Teil </a:t>
            </a:r>
            <a:r>
              <a:rPr lang="de-DE" sz="4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999" y="1599425"/>
            <a:ext cx="11110051" cy="5053923"/>
          </a:xfrm>
        </p:spPr>
        <p:txBody>
          <a:bodyPr/>
          <a:lstStyle/>
          <a:p>
            <a:r>
              <a:rPr lang="de-DE" dirty="0"/>
              <a:t>Umwelt und Klima ist eines der Kernthemen</a:t>
            </a:r>
          </a:p>
          <a:p>
            <a:endParaRPr lang="de-DE" sz="800" dirty="0" smtClean="0"/>
          </a:p>
          <a:p>
            <a:r>
              <a:rPr lang="de-DE" dirty="0" smtClean="0">
                <a:solidFill>
                  <a:srgbClr val="00B050"/>
                </a:solidFill>
              </a:rPr>
              <a:t>Verschränkung mit Fachkräfte- und Bildungsstrategie </a:t>
            </a:r>
            <a:r>
              <a:rPr lang="de-DE" dirty="0" smtClean="0"/>
              <a:t>(siehe 1.1 Wirtschaftspolitik)</a:t>
            </a:r>
            <a:br>
              <a:rPr lang="de-DE" dirty="0" smtClean="0"/>
            </a:br>
            <a:endParaRPr lang="de-DE" sz="800" dirty="0" smtClean="0"/>
          </a:p>
          <a:p>
            <a:r>
              <a:rPr lang="de-DE" dirty="0" smtClean="0"/>
              <a:t>Anforderungen an Energiesystem </a:t>
            </a:r>
            <a:r>
              <a:rPr lang="de-DE" dirty="0"/>
              <a:t>und </a:t>
            </a:r>
            <a:r>
              <a:rPr lang="de-DE" dirty="0" smtClean="0"/>
              <a:t>Fachkräfte: u.a. Wartung </a:t>
            </a:r>
            <a:r>
              <a:rPr lang="de-DE" dirty="0"/>
              <a:t>und </a:t>
            </a:r>
            <a:r>
              <a:rPr lang="de-DE" dirty="0" smtClean="0"/>
              <a:t>Instandhaltung</a:t>
            </a:r>
          </a:p>
          <a:p>
            <a:endParaRPr lang="de-DE" sz="800" dirty="0" smtClean="0"/>
          </a:p>
          <a:p>
            <a:r>
              <a:rPr lang="de-DE" dirty="0" smtClean="0">
                <a:solidFill>
                  <a:srgbClr val="00B050"/>
                </a:solidFill>
              </a:rPr>
              <a:t>Fachkräftemangel: Abmildern … aber wie?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800" dirty="0" smtClean="0"/>
          </a:p>
          <a:p>
            <a:r>
              <a:rPr lang="de-DE" dirty="0" smtClean="0"/>
              <a:t>Schlüsselrolle von Umweltberufen für Jugend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lvl="0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1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285509"/>
            <a:ext cx="10756800" cy="961625"/>
          </a:xfrm>
        </p:spPr>
        <p:txBody>
          <a:bodyPr/>
          <a:lstStyle/>
          <a:p>
            <a:r>
              <a:rPr lang="de-DE" sz="4200" dirty="0" smtClean="0">
                <a:solidFill>
                  <a:schemeClr val="tx1"/>
                </a:solidFill>
              </a:rPr>
              <a:t>Bezüge zum Handlungsprogramm </a:t>
            </a:r>
            <a:r>
              <a:rPr lang="de-DE" sz="4200" dirty="0">
                <a:solidFill>
                  <a:schemeClr val="tx1"/>
                </a:solidFill>
              </a:rPr>
              <a:t>2024 </a:t>
            </a:r>
            <a:r>
              <a:rPr lang="de-DE" sz="4200" dirty="0" smtClean="0">
                <a:solidFill>
                  <a:schemeClr val="tx1"/>
                </a:solidFill>
              </a:rPr>
              <a:t/>
            </a:r>
            <a:br>
              <a:rPr lang="de-DE" sz="4200" dirty="0" smtClean="0">
                <a:solidFill>
                  <a:schemeClr val="tx1"/>
                </a:solidFill>
              </a:rPr>
            </a:br>
            <a:r>
              <a:rPr lang="de-DE" sz="4200" dirty="0" smtClean="0">
                <a:solidFill>
                  <a:schemeClr val="tx1"/>
                </a:solidFill>
              </a:rPr>
              <a:t>– </a:t>
            </a:r>
            <a:r>
              <a:rPr lang="de-DE" sz="4200" dirty="0">
                <a:solidFill>
                  <a:schemeClr val="tx1"/>
                </a:solidFill>
              </a:rPr>
              <a:t>Teil 2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999" y="1599425"/>
            <a:ext cx="11110051" cy="5053923"/>
          </a:xfrm>
        </p:spPr>
        <p:txBody>
          <a:bodyPr/>
          <a:lstStyle/>
          <a:p>
            <a:r>
              <a:rPr lang="de-DE" dirty="0"/>
              <a:t>Umweltgewerke = geeignetes Feld für Virtuelle Showrooms? (siehe 1.1</a:t>
            </a:r>
            <a:r>
              <a:rPr lang="de-DE" dirty="0" smtClean="0"/>
              <a:t>)</a:t>
            </a:r>
          </a:p>
          <a:p>
            <a:endParaRPr lang="de-DE" sz="800" dirty="0"/>
          </a:p>
          <a:p>
            <a:r>
              <a:rPr lang="de-DE" dirty="0"/>
              <a:t>Unterstützung der Betriebe durch Vor-Ort-Beratung (</a:t>
            </a:r>
            <a:r>
              <a:rPr lang="de-DE" dirty="0" smtClean="0"/>
              <a:t>Schwerpunkt Energieeffizienz)</a:t>
            </a:r>
          </a:p>
          <a:p>
            <a:r>
              <a:rPr lang="de-DE" dirty="0" smtClean="0">
                <a:solidFill>
                  <a:srgbClr val="00B050"/>
                </a:solidFill>
              </a:rPr>
              <a:t>Unterstützung der Gewerke übergreifenden Vernetzung bei Gegenwarts- und Zukunftsthemen (Bsp.: gebäudebezogene Klimafolgenanpassung)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800" dirty="0"/>
          </a:p>
          <a:p>
            <a:r>
              <a:rPr lang="de-DE" dirty="0"/>
              <a:t>Qualifizierung in der Anwendung innovativer Umwelttechnik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lvl="0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25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98523"/>
            <a:ext cx="9795600" cy="961625"/>
          </a:xfrm>
        </p:spPr>
        <p:txBody>
          <a:bodyPr/>
          <a:lstStyle/>
          <a:p>
            <a:r>
              <a:rPr lang="de-DE" dirty="0" smtClean="0"/>
              <a:t>Optimierung der Energieberatung</a:t>
            </a:r>
            <a:r>
              <a:rPr lang="de-DE" dirty="0"/>
              <a:t/>
            </a:r>
            <a:br>
              <a:rPr lang="de-DE" dirty="0"/>
            </a:br>
            <a:r>
              <a:rPr lang="de-DE" sz="1000" dirty="0"/>
              <a:t/>
            </a:r>
            <a:br>
              <a:rPr lang="de-DE" sz="1000" dirty="0"/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999" y="1393945"/>
            <a:ext cx="11110051" cy="5053923"/>
          </a:xfrm>
        </p:spPr>
        <p:txBody>
          <a:bodyPr/>
          <a:lstStyle/>
          <a:p>
            <a:r>
              <a:rPr lang="de-DE" dirty="0" smtClean="0"/>
              <a:t>Hamburger Energielotsen - </a:t>
            </a:r>
            <a:r>
              <a:rPr lang="de-DE" dirty="0" smtClean="0">
                <a:solidFill>
                  <a:srgbClr val="00B050"/>
                </a:solidFill>
              </a:rPr>
              <a:t>Neuaufstellung der niedrigschwelligen Erstberatung zur Gebäudeenergieeffizienz </a:t>
            </a:r>
          </a:p>
          <a:p>
            <a:r>
              <a:rPr lang="de-DE" dirty="0" smtClean="0"/>
              <a:t>Zielgruppen</a:t>
            </a:r>
          </a:p>
          <a:p>
            <a:pPr lvl="1"/>
            <a:r>
              <a:rPr lang="de-DE" dirty="0" smtClean="0"/>
              <a:t>Handwerker*innen</a:t>
            </a:r>
          </a:p>
          <a:p>
            <a:pPr lvl="1"/>
            <a:r>
              <a:rPr lang="de-DE" dirty="0" smtClean="0"/>
              <a:t>Planer sowie Energieberater*innen</a:t>
            </a:r>
          </a:p>
          <a:p>
            <a:pPr lvl="1"/>
            <a:r>
              <a:rPr lang="de-DE" dirty="0" smtClean="0"/>
              <a:t>private und gewerbliche Bauherren und </a:t>
            </a:r>
            <a:br>
              <a:rPr lang="de-DE" dirty="0" smtClean="0"/>
            </a:br>
            <a:r>
              <a:rPr lang="de-DE" dirty="0" smtClean="0"/>
              <a:t>Gebäudeeigentümer*innen</a:t>
            </a:r>
          </a:p>
          <a:p>
            <a:pPr lvl="1"/>
            <a:r>
              <a:rPr lang="de-DE" dirty="0" smtClean="0"/>
              <a:t>Wohnungsunternehmen/Hausverwaltungen</a:t>
            </a:r>
          </a:p>
          <a:p>
            <a:pPr lvl="1"/>
            <a:r>
              <a:rPr lang="de-DE" dirty="0" smtClean="0"/>
              <a:t>Vermieterinnen und Vermieter</a:t>
            </a:r>
          </a:p>
          <a:p>
            <a:pPr lvl="1"/>
            <a:r>
              <a:rPr lang="de-DE" dirty="0" smtClean="0"/>
              <a:t>Mieterinnen und Mieter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endParaRPr lang="de-DE" sz="800" dirty="0" smtClean="0"/>
          </a:p>
          <a:p>
            <a:pPr marL="358775" lvl="1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lvl="0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3251" t="12914" r="58621" b="4173"/>
          <a:stretch/>
        </p:blipFill>
        <p:spPr bwMode="auto">
          <a:xfrm>
            <a:off x="7742434" y="1944621"/>
            <a:ext cx="4170743" cy="2938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 descr="IMG_76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757" y="4961817"/>
            <a:ext cx="1392083" cy="9280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5342562" y="6028033"/>
            <a:ext cx="699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https://www.hamburg.de/energielotsen/13074082/gewerbetreibende</a:t>
            </a:r>
            <a:r>
              <a:rPr lang="de-DE" dirty="0" smtClean="0">
                <a:hlinkClick r:id="rId4"/>
              </a:rPr>
              <a:t>/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98523"/>
            <a:ext cx="9795600" cy="961625"/>
          </a:xfrm>
        </p:spPr>
        <p:txBody>
          <a:bodyPr/>
          <a:lstStyle/>
          <a:p>
            <a:r>
              <a:rPr lang="de-DE" dirty="0" smtClean="0"/>
              <a:t>Neuaufstellung der gebäudebezogenen Klimafolgenanpassung </a:t>
            </a:r>
            <a:r>
              <a:rPr lang="de-DE" sz="1200" dirty="0" smtClean="0"/>
              <a:t>(gefördert von BUKEA und Leistelle Klima)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900" dirty="0"/>
              <a:t/>
            </a:r>
            <a:br>
              <a:rPr lang="de-DE" sz="900" dirty="0"/>
            </a:b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DF36-F4D7-F24C-AD47-28BC525B0CAD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4703-7B11-304E-913B-E52C2E5950A1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999" y="1516077"/>
            <a:ext cx="7143291" cy="5053923"/>
          </a:xfrm>
        </p:spPr>
        <p:txBody>
          <a:bodyPr/>
          <a:lstStyle/>
          <a:p>
            <a:r>
              <a:rPr lang="de-DE" dirty="0" smtClean="0"/>
              <a:t>A: </a:t>
            </a:r>
            <a:r>
              <a:rPr lang="de-DE" dirty="0" smtClean="0">
                <a:solidFill>
                  <a:srgbClr val="00B050"/>
                </a:solidFill>
              </a:rPr>
              <a:t>Sensibilisierung von</a:t>
            </a:r>
            <a:r>
              <a:rPr lang="de-DE" dirty="0" smtClean="0"/>
              <a:t> privaten und gewerblichen </a:t>
            </a:r>
            <a:r>
              <a:rPr lang="de-DE" dirty="0" smtClean="0">
                <a:solidFill>
                  <a:srgbClr val="00B050"/>
                </a:solidFill>
              </a:rPr>
              <a:t>Gebäudeeigentümern</a:t>
            </a:r>
            <a:r>
              <a:rPr lang="de-DE" dirty="0" smtClean="0"/>
              <a:t> zu Starkregen und sommerlicher Überhitzung</a:t>
            </a:r>
          </a:p>
          <a:p>
            <a:pPr lvl="1"/>
            <a:r>
              <a:rPr lang="de-DE" dirty="0" smtClean="0"/>
              <a:t>Kostenfreie Vor-Ort-Beratung auch für Handwerksbetriebe</a:t>
            </a:r>
          </a:p>
          <a:p>
            <a:pPr marL="358775" lvl="1" indent="0">
              <a:buNone/>
            </a:pPr>
            <a:endParaRPr lang="de-DE" sz="800" dirty="0" smtClean="0"/>
          </a:p>
          <a:p>
            <a:r>
              <a:rPr lang="de-DE" dirty="0" smtClean="0"/>
              <a:t>B: Gewerke übergreifende </a:t>
            </a:r>
            <a:r>
              <a:rPr lang="de-DE" dirty="0" smtClean="0">
                <a:solidFill>
                  <a:srgbClr val="00B050"/>
                </a:solidFill>
              </a:rPr>
              <a:t>Vernetzung der Umsetzer </a:t>
            </a:r>
            <a:r>
              <a:rPr lang="de-DE" dirty="0" smtClean="0"/>
              <a:t>von Anpassungsmaßnahmen</a:t>
            </a:r>
          </a:p>
          <a:p>
            <a:pPr lvl="1"/>
            <a:r>
              <a:rPr lang="de-DE" dirty="0" smtClean="0"/>
              <a:t>Zielgruppen des Klimafolgen-Expertenkreises:</a:t>
            </a:r>
          </a:p>
          <a:p>
            <a:pPr marL="358775" lvl="1" indent="0">
              <a:buNone/>
            </a:pPr>
            <a:r>
              <a:rPr lang="de-DE" dirty="0" smtClean="0"/>
              <a:t>	Handwerker*innen der Bau- und </a:t>
            </a:r>
          </a:p>
          <a:p>
            <a:pPr marL="358775" lvl="1" indent="0">
              <a:buNone/>
            </a:pPr>
            <a:r>
              <a:rPr lang="de-DE" dirty="0"/>
              <a:t>	</a:t>
            </a:r>
            <a:r>
              <a:rPr lang="de-DE" dirty="0" smtClean="0"/>
              <a:t>Ausbaugewerke und Energieberater*innen</a:t>
            </a:r>
            <a:endParaRPr lang="de-DE" dirty="0"/>
          </a:p>
          <a:p>
            <a:endParaRPr lang="de-DE" sz="800" dirty="0"/>
          </a:p>
          <a:p>
            <a:pPr marL="358775" lvl="1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lvl="0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/>
          <p:cNvPicPr/>
          <p:nvPr/>
        </p:nvPicPr>
        <p:blipFill rotWithShape="1">
          <a:blip r:embed="rId2"/>
          <a:srcRect l="23011" t="14996" r="60360" b="7081"/>
          <a:stretch/>
        </p:blipFill>
        <p:spPr bwMode="auto">
          <a:xfrm>
            <a:off x="7863291" y="1160048"/>
            <a:ext cx="4065006" cy="5191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0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86455" y="2898843"/>
            <a:ext cx="5733078" cy="288911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TOP 2.1:</a:t>
            </a:r>
            <a:b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</a:br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Fachkräftesicherung in Klimaberufen in neuen Allianzen voranbringen: </a:t>
            </a:r>
            <a:b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</a:br>
            <a: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/>
            </a:r>
            <a:br>
              <a:rPr lang="de-DE" sz="39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</a:br>
            <a:r>
              <a:rPr lang="de-DE" sz="3100" dirty="0" smtClean="0">
                <a:ea typeface="Hiragino Kaku Gothic StdN W8" panose="020B0800000000000000" pitchFamily="34" charset="-128"/>
                <a:cs typeface="Phosphate Inline" panose="02000506050000020004" pitchFamily="2" charset="77"/>
              </a:rPr>
              <a:t>Der Runde Tisch Fachkräftesicherung in den Bau- und Ausbaugewerken</a:t>
            </a:r>
            <a:endParaRPr lang="de-DE" sz="4400" dirty="0">
              <a:ea typeface="Hiragino Kaku Gothic StdN W8" panose="020B0800000000000000" pitchFamily="34" charset="-128"/>
              <a:cs typeface="Phosphate Inline" panose="02000506050000020004" pitchFamily="2" charset="77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3033E1-F517-0448-AB72-C800E1D713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25978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05908" y="6510209"/>
            <a:ext cx="5099909" cy="4050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 smtClean="0">
                <a:solidFill>
                  <a:schemeClr val="tx1">
                    <a:alpha val="80000"/>
                  </a:schemeClr>
                </a:solidFill>
              </a:rPr>
              <a:t>Tagung der Arbeitnehmervizepräsidenten                             Kai Hünemörder</a:t>
            </a: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ACF52F9-6CA9-2042-A541-F110569611B0}"/>
              </a:ext>
            </a:extLst>
          </p:cNvPr>
          <p:cNvSpPr txBox="1">
            <a:spLocks/>
          </p:cNvSpPr>
          <p:nvPr/>
        </p:nvSpPr>
        <p:spPr>
          <a:xfrm>
            <a:off x="10418080" y="6518290"/>
            <a:ext cx="1524538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de-DE" sz="1100" dirty="0" smtClean="0">
                <a:solidFill>
                  <a:schemeClr val="tx1">
                    <a:alpha val="80000"/>
                  </a:schemeClr>
                </a:solidFill>
              </a:rPr>
              <a:t>Stand: 17.06.2022</a:t>
            </a: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E24B081-2BB7-964A-A5F9-57B3E7866E94}"/>
              </a:ext>
            </a:extLst>
          </p:cNvPr>
          <p:cNvSpPr txBox="1">
            <a:spLocks/>
          </p:cNvSpPr>
          <p:nvPr/>
        </p:nvSpPr>
        <p:spPr>
          <a:xfrm>
            <a:off x="4517780" y="6529839"/>
            <a:ext cx="1524538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endParaRPr lang="de-DE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951" y="1168419"/>
            <a:ext cx="2005049" cy="13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08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8216" y="487108"/>
            <a:ext cx="7837784" cy="520079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Rahmen: Hamburger Klimaplan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000" y="6533109"/>
            <a:ext cx="2743200" cy="365125"/>
          </a:xfrm>
        </p:spPr>
        <p:txBody>
          <a:bodyPr/>
          <a:lstStyle/>
          <a:p>
            <a:fld id="{4F7F9E76-49EA-1D41-B06C-6C7256EFF1C0}" type="datetime1">
              <a:rPr lang="de-DE" smtClean="0"/>
              <a:t>22.06.2022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0" y="447555"/>
            <a:ext cx="576000" cy="692876"/>
          </a:xfrm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4038600" y="6570000"/>
            <a:ext cx="4114800" cy="288000"/>
          </a:xfrm>
        </p:spPr>
        <p:txBody>
          <a:bodyPr/>
          <a:lstStyle/>
          <a:p>
            <a:r>
              <a:rPr lang="de-DE" dirty="0" smtClean="0"/>
              <a:t>Kai Hünemörder</a:t>
            </a:r>
            <a:endParaRPr lang="de-DE" dirty="0"/>
          </a:p>
        </p:txBody>
      </p:sp>
      <p:sp>
        <p:nvSpPr>
          <p:cNvPr id="25" name="Foliennummernplatzhalter 4"/>
          <p:cNvSpPr txBox="1">
            <a:spLocks/>
          </p:cNvSpPr>
          <p:nvPr/>
        </p:nvSpPr>
        <p:spPr>
          <a:xfrm>
            <a:off x="8728800" y="6570000"/>
            <a:ext cx="274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A54703-7B11-304E-913B-E52C2E5950A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471" y="1012648"/>
            <a:ext cx="1367161" cy="947246"/>
          </a:xfrm>
          <a:prstGeom prst="rect">
            <a:avLst/>
          </a:prstGeom>
        </p:spPr>
      </p:pic>
      <p:pic>
        <p:nvPicPr>
          <p:cNvPr id="31" name="Grafik 30" descr="logo-cop21-hp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3333" r="5774" b="12210"/>
          <a:stretch/>
        </p:blipFill>
        <p:spPr>
          <a:xfrm>
            <a:off x="8233640" y="1007187"/>
            <a:ext cx="1410463" cy="83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4BE525D-213C-7F45-9E88-517F2C4534BA}"/>
              </a:ext>
            </a:extLst>
          </p:cNvPr>
          <p:cNvSpPr txBox="1">
            <a:spLocks/>
          </p:cNvSpPr>
          <p:nvPr/>
        </p:nvSpPr>
        <p:spPr>
          <a:xfrm>
            <a:off x="720000" y="1630610"/>
            <a:ext cx="6489945" cy="5137744"/>
          </a:xfrm>
          <a:prstGeom prst="rect">
            <a:avLst/>
          </a:prstGeom>
        </p:spPr>
        <p:txBody>
          <a:bodyPr/>
          <a:lstStyle>
            <a:lvl1pPr marL="317500" indent="-317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70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34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■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CO2-Minderungsziel</a:t>
            </a:r>
            <a:r>
              <a:rPr lang="de-DE" sz="2000" dirty="0"/>
              <a:t>: </a:t>
            </a:r>
            <a:r>
              <a:rPr lang="de-DE" sz="2000" dirty="0" smtClean="0"/>
              <a:t>-55% gegenüber dem Basisjahr 1990; klimaneutral spätestens 2045</a:t>
            </a:r>
            <a:endParaRPr lang="de-DE" sz="2000" dirty="0"/>
          </a:p>
          <a:p>
            <a:r>
              <a:rPr lang="de-DE" sz="2000" dirty="0" smtClean="0"/>
              <a:t>Erstmals: Festlegung sehr anspruchsvoller </a:t>
            </a:r>
            <a:r>
              <a:rPr lang="de-DE" sz="2000" b="1" dirty="0" smtClean="0"/>
              <a:t>sektorbezogener Ziele</a:t>
            </a:r>
            <a:r>
              <a:rPr lang="de-DE" sz="2000" dirty="0" smtClean="0"/>
              <a:t>; bei Nichterfüllung von Teilzielen: Maßnahmen der Nachsteuerung durch Fachbehörden </a:t>
            </a:r>
          </a:p>
          <a:p>
            <a:r>
              <a:rPr lang="de-DE" sz="2000" dirty="0" smtClean="0"/>
              <a:t>Handwerk als Dienstleister besonders involviert bei </a:t>
            </a:r>
            <a:r>
              <a:rPr lang="de-DE" sz="2000" b="1" dirty="0" smtClean="0"/>
              <a:t>Sektor Private Haushalte (PHH).</a:t>
            </a:r>
          </a:p>
          <a:p>
            <a:r>
              <a:rPr lang="de-DE" sz="2000" dirty="0" smtClean="0"/>
              <a:t>Anspruchsvolle Ziele zur Senkung der eigenen Energieverbräuche im </a:t>
            </a:r>
            <a:r>
              <a:rPr lang="de-DE" sz="2000" b="1" dirty="0" smtClean="0"/>
              <a:t>Sektor Gewerbe Handel Dienstleistungen (GHD)</a:t>
            </a:r>
            <a:r>
              <a:rPr lang="de-DE" sz="2000" dirty="0" smtClean="0"/>
              <a:t> integriert</a:t>
            </a:r>
          </a:p>
          <a:p>
            <a:r>
              <a:rPr lang="de-DE" sz="2000" dirty="0" smtClean="0"/>
              <a:t>Expliziter Bezug im Koalitionsvertrag: „</a:t>
            </a:r>
            <a:r>
              <a:rPr lang="de-DE" sz="2000" b="1" dirty="0" smtClean="0"/>
              <a:t>Erschließung </a:t>
            </a:r>
            <a:r>
              <a:rPr lang="de-DE" sz="2000" b="1" dirty="0"/>
              <a:t>des Potenzials des Handwerks für den Klimaschutz</a:t>
            </a:r>
            <a:r>
              <a:rPr lang="de-DE" sz="2000" dirty="0" smtClean="0"/>
              <a:t>“ (S. 45). </a:t>
            </a:r>
          </a:p>
          <a:p>
            <a:endParaRPr lang="de-DE" sz="1600" b="1" dirty="0" smtClean="0"/>
          </a:p>
          <a:p>
            <a:pPr marL="0" indent="0">
              <a:buNone/>
            </a:pPr>
            <a:endParaRPr lang="de-DE" sz="1600" b="1" dirty="0" smtClean="0"/>
          </a:p>
        </p:txBody>
      </p:sp>
      <p:pic>
        <p:nvPicPr>
          <p:cNvPr id="13" name="Grafik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30" y="2243813"/>
            <a:ext cx="4438515" cy="253333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662485" y="4919110"/>
            <a:ext cx="42628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Tabelle 1: Sektorbezogene Minderungsziele, ausgehend vom Szenario Wuppertal Institut, 2017. </a:t>
            </a:r>
          </a:p>
        </p:txBody>
      </p:sp>
      <p:sp>
        <p:nvSpPr>
          <p:cNvPr id="8" name="Rechteck 7"/>
          <p:cNvSpPr/>
          <p:nvPr/>
        </p:nvSpPr>
        <p:spPr>
          <a:xfrm>
            <a:off x="7615340" y="5224252"/>
            <a:ext cx="435710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smtClean="0"/>
              <a:t>Erste </a:t>
            </a:r>
            <a:r>
              <a:rPr lang="de-DE" sz="1050" dirty="0"/>
              <a:t>Fortschreibung des Hamburger Klimaplans</a:t>
            </a:r>
          </a:p>
          <a:p>
            <a:r>
              <a:rPr lang="de-DE" sz="1050" dirty="0">
                <a:hlinkClick r:id="rId6"/>
              </a:rPr>
              <a:t>https://</a:t>
            </a:r>
            <a:r>
              <a:rPr lang="de-DE" sz="1050" dirty="0" smtClean="0">
                <a:hlinkClick r:id="rId6"/>
              </a:rPr>
              <a:t>www.hamburg.de/contentblob/13287332/bc25a62e559c42bfaae795775ef1ab4e/data/d-erste-fortschreibung-hamburger-klimaplan.pdf</a:t>
            </a:r>
            <a:endParaRPr lang="de-DE" sz="1050" dirty="0" smtClean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5375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WK Master">
  <a:themeElements>
    <a:clrScheme name="HWK Neutral">
      <a:dk1>
        <a:srgbClr val="000000"/>
      </a:dk1>
      <a:lt1>
        <a:srgbClr val="FFFFFF"/>
      </a:lt1>
      <a:dk2>
        <a:srgbClr val="488FDB"/>
      </a:dk2>
      <a:lt2>
        <a:srgbClr val="76ABE3"/>
      </a:lt2>
      <a:accent1>
        <a:srgbClr val="488FDB"/>
      </a:accent1>
      <a:accent2>
        <a:srgbClr val="76ABE3"/>
      </a:accent2>
      <a:accent3>
        <a:srgbClr val="A3C7ED"/>
      </a:accent3>
      <a:accent4>
        <a:srgbClr val="D1E3F6"/>
      </a:accent4>
      <a:accent5>
        <a:srgbClr val="073070"/>
      </a:accent5>
      <a:accent6>
        <a:srgbClr val="456493"/>
      </a:accent6>
      <a:hlink>
        <a:srgbClr val="488FDB"/>
      </a:hlink>
      <a:folHlink>
        <a:srgbClr val="488FD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315913" indent="-315913" algn="l">
          <a:buClr>
            <a:schemeClr val="accent1"/>
          </a:buClr>
          <a:buFont typeface="Arial" panose="020B0604020202020204" pitchFamily="34" charset="0"/>
          <a:buChar char="■"/>
          <a:defRPr sz="2800" dirty="0" err="1" smtClean="0"/>
        </a:defPPr>
      </a:lstStyle>
    </a:txDef>
  </a:objectDefaults>
  <a:extraClrSchemeLst/>
  <a:custClrLst>
    <a:custClr name="Dunkelblau">
      <a:srgbClr val="073070"/>
    </a:custClr>
    <a:custClr name="Dunkelblau 75%">
      <a:srgbClr val="45649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1541</Words>
  <Application>Microsoft Office PowerPoint</Application>
  <PresentationFormat>Breitbild</PresentationFormat>
  <Paragraphs>242</Paragraphs>
  <Slides>22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Helvetica Light</vt:lpstr>
      <vt:lpstr>Hiragino Kaku Gothic StdN W8</vt:lpstr>
      <vt:lpstr>Phosphate Inline</vt:lpstr>
      <vt:lpstr>Times New Roman</vt:lpstr>
      <vt:lpstr>Wingdings</vt:lpstr>
      <vt:lpstr>HWK Master</vt:lpstr>
      <vt:lpstr>TOP 2 Energiewende im Handwerk</vt:lpstr>
      <vt:lpstr>Energiesicherheit:  Booster für die Energiewende?</vt:lpstr>
      <vt:lpstr>Initiativen der HWK Hamburg seit  Aufwertung des Klimaschutzes 2018/19  </vt:lpstr>
      <vt:lpstr>Bezüge zum Handlungsprogramm 2024  – Teil 1</vt:lpstr>
      <vt:lpstr>Bezüge zum Handlungsprogramm 2024  – Teil 2</vt:lpstr>
      <vt:lpstr>Optimierung der Energieberatung  </vt:lpstr>
      <vt:lpstr>Neuaufstellung der gebäudebezogenen Klimafolgenanpassung (gefördert von BUKEA und Leistelle Klima)  </vt:lpstr>
      <vt:lpstr>TOP 2.1: Fachkräftesicherung in Klimaberufen in neuen Allianzen voranbringen:   Der Runde Tisch Fachkräftesicherung in den Bau- und Ausbaugewerken</vt:lpstr>
      <vt:lpstr>Rahmen: Hamburger Klimaplan</vt:lpstr>
      <vt:lpstr>Hamburgisches Klimaschutzgesetz und Fachkräftegewinnung</vt:lpstr>
      <vt:lpstr>Bezug auf Runden Tisch Fachkräftesicherung    </vt:lpstr>
      <vt:lpstr>1. Schritt: Vorbereitendes Planungsgesprächs zum Fachkräftemangel </vt:lpstr>
      <vt:lpstr>Zwischenergebnisse der ersten beiden Runden Tische </vt:lpstr>
      <vt:lpstr>PowerPoint-Präsentation</vt:lpstr>
      <vt:lpstr>PowerPoint-Präsentation</vt:lpstr>
      <vt:lpstr>PowerPoint-Präsentation</vt:lpstr>
      <vt:lpstr>PowerPoint-Präsentation</vt:lpstr>
      <vt:lpstr>Zwischenfazit: Fachkräftesicherung im Handwerk </vt:lpstr>
      <vt:lpstr>PowerPoint-Präsentation</vt:lpstr>
      <vt:lpstr>Anhang:</vt:lpstr>
      <vt:lpstr>Expertenkreis Klimafolgenanpassung (2018-2022)</vt:lpstr>
      <vt:lpstr>Nominierung für den Wettbewerb Blauer Kompass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CORPORATE MEDIA</dc:creator>
  <cp:lastModifiedBy>Wiese, Ane Sigrun</cp:lastModifiedBy>
  <cp:revision>387</cp:revision>
  <cp:lastPrinted>2021-02-15T15:57:44Z</cp:lastPrinted>
  <dcterms:created xsi:type="dcterms:W3CDTF">2017-07-07T08:27:16Z</dcterms:created>
  <dcterms:modified xsi:type="dcterms:W3CDTF">2022-06-22T09:28:49Z</dcterms:modified>
</cp:coreProperties>
</file>