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24" r:id="rId2"/>
    <p:sldId id="449" r:id="rId3"/>
    <p:sldId id="430" r:id="rId4"/>
    <p:sldId id="455" r:id="rId5"/>
    <p:sldId id="452" r:id="rId6"/>
    <p:sldId id="453" r:id="rId7"/>
    <p:sldId id="454" r:id="rId8"/>
    <p:sldId id="457" r:id="rId9"/>
    <p:sldId id="458" r:id="rId10"/>
    <p:sldId id="461" r:id="rId11"/>
    <p:sldId id="460" r:id="rId12"/>
    <p:sldId id="459" r:id="rId13"/>
    <p:sldId id="462" r:id="rId14"/>
    <p:sldId id="466" r:id="rId15"/>
    <p:sldId id="464" r:id="rId16"/>
    <p:sldId id="444" r:id="rId17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gerer, Jörg" initials="UJ" lastIdx="4" clrIdx="0">
    <p:extLst>
      <p:ext uri="{19B8F6BF-5375-455C-9EA6-DF929625EA0E}">
        <p15:presenceInfo xmlns:p15="http://schemas.microsoft.com/office/powerpoint/2012/main" userId="S-1-5-21-2154643072-1160737443-324492031-2700" providerId="AD"/>
      </p:ext>
    </p:extLst>
  </p:cmAuthor>
  <p:cmAuthor id="2" name="Rönnau, Andreas" initials="RA" lastIdx="11" clrIdx="1">
    <p:extLst>
      <p:ext uri="{19B8F6BF-5375-455C-9EA6-DF929625EA0E}">
        <p15:presenceInfo xmlns:p15="http://schemas.microsoft.com/office/powerpoint/2012/main" userId="S-1-5-21-2154643072-1160737443-324492031-2699" providerId="AD"/>
      </p:ext>
    </p:extLst>
  </p:cmAuthor>
  <p:cmAuthor id="3" name="Anders, Stephanie" initials="AS" lastIdx="12" clrIdx="5">
    <p:extLst>
      <p:ext uri="{19B8F6BF-5375-455C-9EA6-DF929625EA0E}">
        <p15:presenceInfo xmlns:p15="http://schemas.microsoft.com/office/powerpoint/2012/main" userId="Anders, Stepha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FF00"/>
    <a:srgbClr val="0070C0"/>
    <a:srgbClr val="456494"/>
    <a:srgbClr val="003174"/>
    <a:srgbClr val="073070"/>
    <a:srgbClr val="488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6" autoAdjust="0"/>
    <p:restoredTop sz="94874"/>
  </p:normalViewPr>
  <p:slideViewPr>
    <p:cSldViewPr snapToGrid="0" snapToObjects="1">
      <p:cViewPr>
        <p:scale>
          <a:sx n="100" d="100"/>
          <a:sy n="100" d="100"/>
        </p:scale>
        <p:origin x="348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-280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r">
              <a:defRPr sz="1300"/>
            </a:lvl1pPr>
          </a:lstStyle>
          <a:p>
            <a:fld id="{C3261851-DB44-8546-9F36-BC972F9E5976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3" rIns="95564" bIns="4778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5564" tIns="47783" rIns="95564" bIns="4778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r">
              <a:defRPr sz="1300"/>
            </a:lvl1pPr>
          </a:lstStyle>
          <a:p>
            <a:fld id="{0D0EC977-4E3C-0D47-8967-10E108558F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86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EC977-4E3C-0D47-8967-10E108558F4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99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EC977-4E3C-0D47-8967-10E108558F4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0" y="1152000"/>
            <a:ext cx="12192000" cy="54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10180799" y="1152000"/>
            <a:ext cx="2011197" cy="54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2" y="0"/>
            <a:ext cx="5328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016000" y="1123200"/>
            <a:ext cx="8164800" cy="2387600"/>
          </a:xfrm>
        </p:spPr>
        <p:txBody>
          <a:bodyPr anchor="b"/>
          <a:lstStyle>
            <a:lvl1pPr algn="l"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Jahresabschluss der Handwerkskammer Hamburg 2017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016000" y="3733200"/>
            <a:ext cx="81648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Vorstandssitzung am xx.xx.2018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728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864000"/>
            <a:ext cx="12192000" cy="288000"/>
          </a:xfrm>
          <a:prstGeom prst="rect">
            <a:avLst/>
          </a:prstGeom>
          <a:solidFill>
            <a:srgbClr val="00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-3" y="864000"/>
            <a:ext cx="3888000" cy="288000"/>
          </a:xfrm>
          <a:prstGeom prst="rect">
            <a:avLst/>
          </a:prstGeom>
          <a:solidFill>
            <a:srgbClr val="45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3" name="Foliennummernplatzhalter 5"/>
          <p:cNvSpPr txBox="1">
            <a:spLocks/>
          </p:cNvSpPr>
          <p:nvPr userDrawn="1"/>
        </p:nvSpPr>
        <p:spPr>
          <a:xfrm>
            <a:off x="8807627" y="6555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fld id="{447528E0-2D62-2544-B45C-E41876FCEF1C}" type="datetime1">
              <a:rPr lang="de-DE" smtClean="0"/>
              <a:t>15.06.2022</a:t>
            </a:fld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570000"/>
            <a:ext cx="4114800" cy="288000"/>
          </a:xfrm>
        </p:spPr>
        <p:txBody>
          <a:bodyPr/>
          <a:lstStyle/>
          <a:p>
            <a:r>
              <a:rPr lang="de-DE" dirty="0"/>
              <a:t>Dr. Reuter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28800" y="6570000"/>
            <a:ext cx="2743200" cy="288000"/>
          </a:xfrm>
        </p:spPr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Picture 3" descr="Q:\04_Logo\_HWK_Logo_ab_05_2017\HWK Logos Small\Logo_PNG\HWK_Hamburg_RGB_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79" y="0"/>
            <a:ext cx="2489718" cy="8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fld id="{4AFB8411-8549-6C47-B55D-11BF1B46B691}" type="datetime1">
              <a:rPr lang="de-DE" smtClean="0"/>
              <a:t>15.06.2022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0" y="1944000"/>
            <a:ext cx="576000" cy="1152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64000" y="1944000"/>
            <a:ext cx="10515600" cy="1152000"/>
          </a:xfrm>
        </p:spPr>
        <p:txBody>
          <a:bodyPr anchor="t" anchorCtr="0"/>
          <a:lstStyle>
            <a:lvl1pPr algn="l">
              <a:defRPr sz="4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>
        <p:tmplLst>
          <p:tmpl>
            <p:tnLst>
              <p:par>
                <p:cTn presetID="2" presetClass="entr" presetSubtype="8" decel="5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734E-FEC4-4C43-9CCA-01B992FA3ECB}" type="datetime1">
              <a:rPr lang="de-DE" smtClean="0"/>
              <a:t>15.06.2022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0F14F9F-9AEC-41F8-B614-B01048E4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0000"/>
            <a:ext cx="10756800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>
            <a:lvl1pPr marL="317500" indent="-317500">
              <a:buFont typeface="Arial" panose="020B0604020202020204" pitchFamily="34" charset="0"/>
              <a:buChar char="■"/>
              <a:defRPr/>
            </a:lvl1pPr>
            <a:lvl2pPr marL="685800" indent="-327025">
              <a:buFont typeface="Arial" panose="020B0604020202020204" pitchFamily="34" charset="0"/>
              <a:buChar char="■"/>
              <a:defRPr/>
            </a:lvl2pPr>
            <a:lvl3pPr marL="933450" indent="-215900">
              <a:buFont typeface="Arial" panose="020B0604020202020204" pitchFamily="34" charset="0"/>
              <a:buChar char="■"/>
              <a:defRPr/>
            </a:lvl3pPr>
            <a:lvl4pPr marL="1155700" indent="-222250">
              <a:buFont typeface="Arial" panose="020B0604020202020204" pitchFamily="34" charset="0"/>
              <a:buChar char="■"/>
              <a:defRPr/>
            </a:lvl4pPr>
            <a:lvl5pPr marL="1379538" indent="-223838">
              <a:buFont typeface="Arial" panose="020B0604020202020204" pitchFamily="34" charset="0"/>
              <a:buChar char="■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04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-3" y="6570000"/>
            <a:ext cx="3888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864000"/>
            <a:ext cx="10756800" cy="96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570000"/>
            <a:ext cx="27432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0441A21-E827-AE41-81FA-9FA775698749}" type="datetime1">
              <a:rPr lang="de-DE" smtClean="0"/>
              <a:t>15.06.2022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570000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Dr. Reuter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8800" y="6570000"/>
            <a:ext cx="27432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A54703-7B11-304E-913B-E52C2E5950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B0713FA-C4D7-4593-9911-339C7E96B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10756800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7" name="Picture 3" descr="Q:\04_Logo\_HWK_Logo_ab_05_2017\HWK Logos Small\Logo_PNG\HWK_Hamburg_RGB_S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79" y="0"/>
            <a:ext cx="2489718" cy="8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3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73070"/>
          </a:solidFill>
          <a:latin typeface="+mn-lt"/>
          <a:ea typeface="+mj-ea"/>
          <a:cs typeface="+mj-cs"/>
        </a:defRPr>
      </a:lvl1pPr>
    </p:titleStyle>
    <p:bodyStyle>
      <a:lvl1pPr marL="317500" indent="-3175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70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33450" indent="-215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9538" indent="-2238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022684" y="1123200"/>
            <a:ext cx="8456503" cy="2059388"/>
          </a:xfrm>
        </p:spPr>
        <p:txBody>
          <a:bodyPr anchor="b"/>
          <a:lstStyle>
            <a:lvl1pPr algn="l"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Handwerkskammer Hamburg</a:t>
            </a:r>
            <a:br>
              <a:rPr lang="de-DE" dirty="0" smtClean="0"/>
            </a:br>
            <a:r>
              <a:rPr lang="de-DE" dirty="0" smtClean="0"/>
              <a:t>Kurzvorstellung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091600" y="3429000"/>
            <a:ext cx="8164800" cy="22151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de-DE" dirty="0" smtClean="0"/>
              <a:t>GVP-Tagung am 17. Juni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0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8411-8549-6C47-B55D-11BF1B46B691}" type="datetime1">
              <a:rPr lang="de-DE" smtClean="0"/>
              <a:t>15.06.2022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macht uns aus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5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Kunden im Mittelpunkt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11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pic>
        <p:nvPicPr>
          <p:cNvPr id="13314" name="Picture 2" descr="Externer Telefonservice im Selbsttest – Das sind unsere Erfahru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6" y="2923806"/>
            <a:ext cx="3646344" cy="20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kampagne: Corona-Artikel für Betriebe - Handwerkskammer für München  und Oberbay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00" y="3037546"/>
            <a:ext cx="3297882" cy="32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undenprozesse - KDM Der Spezialist für Kundenprozess - Optimier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8" y="1718041"/>
            <a:ext cx="3712802" cy="26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Betriebsberatung - Handwerkskammer Hambu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85" y="4209179"/>
            <a:ext cx="4622800" cy="19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Hörbar für Handwerk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12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1577894"/>
            <a:ext cx="3860965" cy="482620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836" y="3894206"/>
            <a:ext cx="3538235" cy="2592844"/>
          </a:xfrm>
          <a:prstGeom prst="rect">
            <a:avLst/>
          </a:prstGeom>
        </p:spPr>
      </p:pic>
      <p:pic>
        <p:nvPicPr>
          <p:cNvPr id="8196" name="Picture 4" descr="Kritik an Verkehrspolitik: Sollen Hamburgs Handwerker zu Nachtarbeitern  werden? | MO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8" y="1577894"/>
            <a:ext cx="4279340" cy="213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801" y="2938121"/>
            <a:ext cx="3235256" cy="34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 im Herzen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13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11" y="2176888"/>
            <a:ext cx="4467985" cy="3465195"/>
          </a:xfrm>
          <a:prstGeom prst="rect">
            <a:avLst/>
          </a:prstGeom>
        </p:spPr>
      </p:pic>
      <p:pic>
        <p:nvPicPr>
          <p:cNvPr id="11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75" y="4115338"/>
            <a:ext cx="3444644" cy="22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ewerbung für Trainer*innen &amp; Dozent*innen in Hamburg - ELBCAMP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91" y="1344812"/>
            <a:ext cx="5070935" cy="26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werkskammer Hamburg – Bergedorfer Baut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99" y="3194317"/>
            <a:ext cx="3338791" cy="33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Starkes Miteinander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14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sp>
        <p:nvSpPr>
          <p:cNvPr id="6" name="Ellipse 5"/>
          <p:cNvSpPr/>
          <p:nvPr/>
        </p:nvSpPr>
        <p:spPr>
          <a:xfrm>
            <a:off x="4030218" y="2124635"/>
            <a:ext cx="3711389" cy="37472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err="1" smtClean="0"/>
          </a:p>
        </p:txBody>
      </p:sp>
      <p:sp>
        <p:nvSpPr>
          <p:cNvPr id="9" name="Ellipse 8"/>
          <p:cNvSpPr/>
          <p:nvPr/>
        </p:nvSpPr>
        <p:spPr>
          <a:xfrm>
            <a:off x="720000" y="2124635"/>
            <a:ext cx="3711389" cy="374724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err="1" smtClean="0"/>
          </a:p>
        </p:txBody>
      </p:sp>
      <p:sp>
        <p:nvSpPr>
          <p:cNvPr id="7" name="Textfeld 6"/>
          <p:cNvSpPr txBox="1"/>
          <p:nvPr/>
        </p:nvSpPr>
        <p:spPr>
          <a:xfrm>
            <a:off x="1307191" y="3599329"/>
            <a:ext cx="2375647" cy="806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2800" b="1" dirty="0" smtClean="0"/>
              <a:t>Ehrenamt</a:t>
            </a:r>
            <a:endParaRPr lang="de-DE" sz="2800" b="1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778769" y="3599329"/>
            <a:ext cx="2375647" cy="806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Hauptamt</a:t>
            </a:r>
            <a:endParaRPr lang="de-DE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" y="897774"/>
            <a:ext cx="12198223" cy="52370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87293"/>
            <a:ext cx="10756800" cy="1473836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Wir arbeiten für die Zukunft </a:t>
            </a:r>
            <a:br>
              <a:rPr lang="de-DE" sz="5400" dirty="0" smtClean="0">
                <a:solidFill>
                  <a:schemeClr val="bg1"/>
                </a:solidFill>
              </a:rPr>
            </a:br>
            <a:r>
              <a:rPr lang="de-DE" sz="5400" dirty="0" smtClean="0">
                <a:solidFill>
                  <a:schemeClr val="bg1"/>
                </a:solidFill>
              </a:rPr>
              <a:t>des Handwerks in Hamburg.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15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</p:spTree>
    <p:extLst>
      <p:ext uri="{BB962C8B-B14F-4D97-AF65-F5344CB8AC3E}">
        <p14:creationId xmlns:p14="http://schemas.microsoft.com/office/powerpoint/2010/main" val="715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16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022684" y="1123200"/>
            <a:ext cx="8456503" cy="2059388"/>
          </a:xfrm>
        </p:spPr>
        <p:txBody>
          <a:bodyPr anchor="b"/>
          <a:lstStyle>
            <a:lvl1pPr algn="l"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Ihre Fragen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FBC9F10-67DF-ADB1-E625-46E67270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</p:spTree>
    <p:extLst>
      <p:ext uri="{BB962C8B-B14F-4D97-AF65-F5344CB8AC3E}">
        <p14:creationId xmlns:p14="http://schemas.microsoft.com/office/powerpoint/2010/main" val="9522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Willkommen im Herzen Hamburgs!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pic>
        <p:nvPicPr>
          <p:cNvPr id="1026" name="Picture 2" descr="Luftbild Gewerbehaus am Holsten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4" y="1635155"/>
            <a:ext cx="10829116" cy="46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55FFA-7577-BD42-9C14-B17797A9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42556"/>
            <a:ext cx="10756800" cy="44687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sind wir.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macht uns aus.</a:t>
            </a:r>
            <a:endParaRPr lang="de-DE" dirty="0" smtClean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A09FA28-6D4B-B24E-9117-533DD1E5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</p:spTree>
    <p:extLst>
      <p:ext uri="{BB962C8B-B14F-4D97-AF65-F5344CB8AC3E}">
        <p14:creationId xmlns:p14="http://schemas.microsoft.com/office/powerpoint/2010/main" val="38692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sind wir: Mitglieder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55FFA-7577-BD42-9C14-B17797A9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Rund 15.000 Handwerksbetriebe, mehr als 105.000 </a:t>
            </a:r>
            <a:r>
              <a:rPr lang="de-DE" dirty="0"/>
              <a:t>Beschäftigte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660977"/>
            <a:ext cx="8950770" cy="38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24" y="1446415"/>
            <a:ext cx="5838799" cy="47863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sind wir: Ehrenamt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55FFA-7577-BD42-9C14-B17797A9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39 Mitglieder der Vollversammlung</a:t>
            </a:r>
          </a:p>
          <a:p>
            <a:r>
              <a:rPr lang="de-DE" dirty="0" smtClean="0"/>
              <a:t>Erste und zweite Stellvertreter*innen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</p:spTree>
    <p:extLst>
      <p:ext uri="{BB962C8B-B14F-4D97-AF65-F5344CB8AC3E}">
        <p14:creationId xmlns:p14="http://schemas.microsoft.com/office/powerpoint/2010/main" val="18758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sind wir: Ehrenamt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55FFA-7577-BD42-9C14-B17797A9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Sechs Vorstandsmitglieder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pic>
        <p:nvPicPr>
          <p:cNvPr id="2050" name="Picture 2" descr="Handwerkskammer Ham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23" y="1536825"/>
            <a:ext cx="1535834" cy="18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werkskammer Hambur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400" y="1509185"/>
            <a:ext cx="1535834" cy="18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zepräsidentin Bedra Du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1" y="1508536"/>
            <a:ext cx="1536375" cy="18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ndwerkskammer Hambu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23" y="3969194"/>
            <a:ext cx="1535834" cy="18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orstand und Präsid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1" y="3969195"/>
            <a:ext cx="1536375" cy="18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709323" y="3410848"/>
            <a:ext cx="1535834" cy="163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b="1" dirty="0" smtClean="0"/>
              <a:t>Hjalmar Stemmann</a:t>
            </a:r>
          </a:p>
          <a:p>
            <a:pPr algn="ctr">
              <a:buClr>
                <a:schemeClr val="accent1"/>
              </a:buClr>
            </a:pPr>
            <a:r>
              <a:rPr lang="de-DE" sz="1200" b="1" dirty="0"/>
              <a:t>Präsident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405132" y="3410848"/>
            <a:ext cx="1535834" cy="163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b="1" dirty="0" err="1" smtClean="0"/>
              <a:t>Bedra</a:t>
            </a:r>
            <a:r>
              <a:rPr lang="de-DE" sz="1200" b="1" dirty="0" smtClean="0"/>
              <a:t> Duric</a:t>
            </a:r>
          </a:p>
          <a:p>
            <a:pPr algn="ctr">
              <a:buClr>
                <a:schemeClr val="accent1"/>
              </a:buClr>
            </a:pPr>
            <a:r>
              <a:rPr lang="de-DE" sz="1200" b="1" dirty="0" smtClean="0"/>
              <a:t>Vizepräsidentin</a:t>
            </a:r>
            <a:endParaRPr lang="de-DE" sz="12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0100941" y="3410848"/>
            <a:ext cx="1535834" cy="163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b="1" dirty="0" smtClean="0"/>
              <a:t>Thomas Rath</a:t>
            </a:r>
          </a:p>
          <a:p>
            <a:pPr algn="ctr">
              <a:buClr>
                <a:schemeClr val="accent1"/>
              </a:buClr>
            </a:pPr>
            <a:r>
              <a:rPr lang="de-DE" sz="1200" b="1" dirty="0" smtClean="0"/>
              <a:t>Vizepräsident</a:t>
            </a:r>
            <a:endParaRPr lang="de-DE" sz="1200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6709323" y="5870857"/>
            <a:ext cx="1535834" cy="163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b="1" dirty="0" smtClean="0"/>
              <a:t>Mitglied Arbeitgeber</a:t>
            </a:r>
          </a:p>
          <a:p>
            <a:pPr algn="ctr">
              <a:buClr>
                <a:schemeClr val="accent1"/>
              </a:buClr>
            </a:pPr>
            <a:r>
              <a:rPr lang="de-DE" sz="1200" b="1" dirty="0" smtClean="0"/>
              <a:t>Christian Hamburg</a:t>
            </a:r>
            <a:endParaRPr lang="de-DE" sz="1200" b="1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8325144" y="5870856"/>
            <a:ext cx="1535834" cy="163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b="1" dirty="0" smtClean="0"/>
              <a:t>Mitglied Arbeitnehmer</a:t>
            </a:r>
          </a:p>
          <a:p>
            <a:pPr algn="ctr">
              <a:buClr>
                <a:schemeClr val="accent1"/>
              </a:buClr>
            </a:pPr>
            <a:r>
              <a:rPr lang="de-DE" sz="1200" b="1" dirty="0" smtClean="0"/>
              <a:t>Achim Bartels</a:t>
            </a:r>
            <a:endParaRPr lang="de-DE" sz="1200" b="1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10100400" y="5896440"/>
            <a:ext cx="1535834" cy="163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b="1" dirty="0" smtClean="0"/>
              <a:t>Mitglied Arbeitgeber</a:t>
            </a:r>
          </a:p>
          <a:p>
            <a:pPr algn="ctr">
              <a:buClr>
                <a:schemeClr val="accent1"/>
              </a:buClr>
            </a:pPr>
            <a:r>
              <a:rPr lang="de-DE" sz="1200" b="1" dirty="0" smtClean="0"/>
              <a:t>Martin Krohn</a:t>
            </a:r>
            <a:endParaRPr lang="de-DE" sz="1200" b="1" dirty="0" smtClean="0"/>
          </a:p>
        </p:txBody>
      </p:sp>
      <p:pic>
        <p:nvPicPr>
          <p:cNvPr id="2060" name="Picture 12" descr="Handwerkskammer Hambu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41" y="3994777"/>
            <a:ext cx="1535834" cy="18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sind wir: Ehrenamt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7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55FFA-7577-BD42-9C14-B17797A9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Sechs Ausschüsse mit insgesamt 45 Mitgliedern</a:t>
            </a:r>
          </a:p>
          <a:p>
            <a:pPr lvl="1"/>
            <a:r>
              <a:rPr lang="de-DE" dirty="0"/>
              <a:t>Berufsbildungsausschuss</a:t>
            </a:r>
          </a:p>
          <a:p>
            <a:pPr lvl="1"/>
            <a:r>
              <a:rPr lang="de-DE" dirty="0"/>
              <a:t>Ausschuss für Wirtschafts- und EU-Politik sowie Gewerbeförderung</a:t>
            </a:r>
          </a:p>
          <a:p>
            <a:pPr lvl="1"/>
            <a:r>
              <a:rPr lang="de-DE" dirty="0" smtClean="0"/>
              <a:t>Ausschuss </a:t>
            </a:r>
            <a:r>
              <a:rPr lang="de-DE" dirty="0"/>
              <a:t>für Energie, Umwelt- und Gesundheitsschutz</a:t>
            </a:r>
          </a:p>
          <a:p>
            <a:pPr lvl="1"/>
            <a:r>
              <a:rPr lang="de-DE" dirty="0"/>
              <a:t>Finanzausschuss</a:t>
            </a:r>
          </a:p>
          <a:p>
            <a:pPr lvl="1"/>
            <a:r>
              <a:rPr lang="de-DE" dirty="0"/>
              <a:t>Wahlprüfungsausschuss</a:t>
            </a:r>
          </a:p>
          <a:p>
            <a:pPr lvl="1"/>
            <a:r>
              <a:rPr lang="de-DE" dirty="0" smtClean="0"/>
              <a:t>Medaillenausschuss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</p:spTree>
    <p:extLst>
      <p:ext uri="{BB962C8B-B14F-4D97-AF65-F5344CB8AC3E}">
        <p14:creationId xmlns:p14="http://schemas.microsoft.com/office/powerpoint/2010/main" val="5928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55FFA-7577-BD42-9C14-B17797A9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80 Kolleg*innen (inkl. Tochterunternehmen) an drei Standorten</a:t>
            </a:r>
            <a:endParaRPr lang="de-DE" i="1" dirty="0" smtClean="0"/>
          </a:p>
          <a:p>
            <a:r>
              <a:rPr lang="de-DE" dirty="0" smtClean="0"/>
              <a:t>Vier Geschäftsbereiche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pic>
        <p:nvPicPr>
          <p:cNvPr id="3074" name="Picture 2" descr="Quellbild anze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534821"/>
            <a:ext cx="4411452" cy="24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 txBox="1">
            <a:spLocks/>
          </p:cNvSpPr>
          <p:nvPr/>
        </p:nvSpPr>
        <p:spPr>
          <a:xfrm>
            <a:off x="720000" y="864000"/>
            <a:ext cx="10756800" cy="96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7307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 smtClean="0"/>
              <a:t>Das sind wir: Hauptamt</a:t>
            </a:r>
            <a:endParaRPr lang="de-DE" dirty="0"/>
          </a:p>
        </p:txBody>
      </p:sp>
      <p:pic>
        <p:nvPicPr>
          <p:cNvPr id="3076" name="Picture 4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534822"/>
            <a:ext cx="3722329" cy="24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CFE32-6FB1-0A41-B194-3B24348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EC4504-ACCA-6E42-A1C5-13D009B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9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55FFA-7577-BD42-9C14-B17797A9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Hauptgeschäftsführer: Henning Albers</a:t>
            </a:r>
          </a:p>
          <a:p>
            <a:r>
              <a:rPr lang="de-DE" dirty="0" smtClean="0"/>
              <a:t>Geschäftsbereichsleiter*innen: </a:t>
            </a:r>
          </a:p>
          <a:p>
            <a:pPr lvl="1"/>
            <a:r>
              <a:rPr lang="de-DE" dirty="0" smtClean="0"/>
              <a:t>Dr</a:t>
            </a:r>
            <a:r>
              <a:rPr lang="de-DE" dirty="0"/>
              <a:t>. Heike </a:t>
            </a:r>
            <a:r>
              <a:rPr lang="de-DE" dirty="0" smtClean="0"/>
              <a:t>Maschke </a:t>
            </a:r>
            <a:r>
              <a:rPr lang="de-DE" sz="2000" dirty="0" smtClean="0"/>
              <a:t>(Interner Service)</a:t>
            </a:r>
          </a:p>
          <a:p>
            <a:pPr lvl="1"/>
            <a:r>
              <a:rPr lang="de-DE" dirty="0" smtClean="0"/>
              <a:t>Bärbel Wenckstern </a:t>
            </a:r>
            <a:r>
              <a:rPr lang="de-DE" sz="2000" dirty="0" smtClean="0"/>
              <a:t>(Weiterbildung)</a:t>
            </a:r>
          </a:p>
          <a:p>
            <a:pPr lvl="1"/>
            <a:r>
              <a:rPr lang="de-DE" dirty="0" smtClean="0"/>
              <a:t>Christoph Herting </a:t>
            </a:r>
            <a:r>
              <a:rPr lang="de-DE" sz="2000" dirty="0" smtClean="0"/>
              <a:t>(Mitgliederservice)</a:t>
            </a:r>
          </a:p>
          <a:p>
            <a:pPr lvl="1"/>
            <a:r>
              <a:rPr lang="de-DE" dirty="0" smtClean="0"/>
              <a:t>Jörg Ungerer </a:t>
            </a:r>
            <a:r>
              <a:rPr lang="de-DE" sz="2000" dirty="0" smtClean="0"/>
              <a:t>(Interessenvertretung)</a:t>
            </a:r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FC8D5B7-4D3B-F013-9792-3BADDA3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r>
              <a:rPr lang="de-DE" dirty="0"/>
              <a:t>13.06.2022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32D8F6-7F54-BE40-84F8-FB968FA6F9FC}"/>
              </a:ext>
            </a:extLst>
          </p:cNvPr>
          <p:cNvSpPr txBox="1">
            <a:spLocks/>
          </p:cNvSpPr>
          <p:nvPr/>
        </p:nvSpPr>
        <p:spPr>
          <a:xfrm>
            <a:off x="720000" y="864000"/>
            <a:ext cx="10756800" cy="96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7307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 smtClean="0"/>
              <a:t>Das sind wir: Hauptamt</a:t>
            </a:r>
            <a:endParaRPr lang="de-DE" dirty="0"/>
          </a:p>
        </p:txBody>
      </p:sp>
      <p:pic>
        <p:nvPicPr>
          <p:cNvPr id="7170" name="Picture 2" descr="Henning Albers, Hauptgeschäftsführer der Handwerkskammer Ham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31" y="2160000"/>
            <a:ext cx="3295271" cy="21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WK Master">
  <a:themeElements>
    <a:clrScheme name="HWK Neutral">
      <a:dk1>
        <a:srgbClr val="000000"/>
      </a:dk1>
      <a:lt1>
        <a:srgbClr val="FFFFFF"/>
      </a:lt1>
      <a:dk2>
        <a:srgbClr val="488FDB"/>
      </a:dk2>
      <a:lt2>
        <a:srgbClr val="76ABE3"/>
      </a:lt2>
      <a:accent1>
        <a:srgbClr val="488FDB"/>
      </a:accent1>
      <a:accent2>
        <a:srgbClr val="76ABE3"/>
      </a:accent2>
      <a:accent3>
        <a:srgbClr val="A3C7ED"/>
      </a:accent3>
      <a:accent4>
        <a:srgbClr val="D1E3F6"/>
      </a:accent4>
      <a:accent5>
        <a:srgbClr val="073070"/>
      </a:accent5>
      <a:accent6>
        <a:srgbClr val="456493"/>
      </a:accent6>
      <a:hlink>
        <a:srgbClr val="488FDB"/>
      </a:hlink>
      <a:folHlink>
        <a:srgbClr val="488FD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315913" indent="-315913" algn="l">
          <a:buClr>
            <a:schemeClr val="accent1"/>
          </a:buClr>
          <a:buFont typeface="Arial" panose="020B0604020202020204" pitchFamily="34" charset="0"/>
          <a:buChar char="■"/>
          <a:defRPr sz="2800" dirty="0" err="1" smtClean="0"/>
        </a:defPPr>
      </a:lstStyle>
    </a:txDef>
  </a:objectDefaults>
  <a:extraClrSchemeLst/>
  <a:custClrLst>
    <a:custClr name="Dunkelblau">
      <a:srgbClr val="073070"/>
    </a:custClr>
    <a:custClr name="Dunkelblau 75%">
      <a:srgbClr val="45649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Breitbild</PresentationFormat>
  <Paragraphs>92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HWK Master</vt:lpstr>
      <vt:lpstr>Handwerkskammer Hamburg Kurzvorstellung</vt:lpstr>
      <vt:lpstr>Willkommen im Herzen Hamburgs!</vt:lpstr>
      <vt:lpstr>Inhalte</vt:lpstr>
      <vt:lpstr>Das sind wir: Mitglieder</vt:lpstr>
      <vt:lpstr>Das sind wir: Ehrenamt</vt:lpstr>
      <vt:lpstr>Das sind wir: Ehrenamt</vt:lpstr>
      <vt:lpstr>Das sind wir: Ehrenamt</vt:lpstr>
      <vt:lpstr>PowerPoint-Präsentation</vt:lpstr>
      <vt:lpstr>PowerPoint-Präsentation</vt:lpstr>
      <vt:lpstr>Das macht uns aus</vt:lpstr>
      <vt:lpstr>Kunden im Mittelpunkt</vt:lpstr>
      <vt:lpstr>Hörbar für Handwerk</vt:lpstr>
      <vt:lpstr>Bildung im Herzen</vt:lpstr>
      <vt:lpstr>Starkes Miteinander</vt:lpstr>
      <vt:lpstr>Wir arbeiten für die Zukunft  des Handwerks in Hamburg.</vt:lpstr>
      <vt:lpstr>Ihre 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CORPORATE MEDIA</dc:creator>
  <cp:lastModifiedBy>Herting, Christoph</cp:lastModifiedBy>
  <cp:revision>807</cp:revision>
  <cp:lastPrinted>2021-08-10T17:06:46Z</cp:lastPrinted>
  <dcterms:created xsi:type="dcterms:W3CDTF">2017-07-07T08:27:16Z</dcterms:created>
  <dcterms:modified xsi:type="dcterms:W3CDTF">2022-06-16T09:47:26Z</dcterms:modified>
</cp:coreProperties>
</file>